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0"/>
  </p:notesMasterIdLst>
  <p:handoutMasterIdLst>
    <p:handoutMasterId r:id="rId31"/>
  </p:handoutMasterIdLst>
  <p:sldIdLst>
    <p:sldId id="279" r:id="rId5"/>
    <p:sldId id="346" r:id="rId6"/>
    <p:sldId id="347" r:id="rId7"/>
    <p:sldId id="362" r:id="rId8"/>
    <p:sldId id="364" r:id="rId9"/>
    <p:sldId id="320" r:id="rId10"/>
    <p:sldId id="375" r:id="rId11"/>
    <p:sldId id="377" r:id="rId12"/>
    <p:sldId id="378" r:id="rId13"/>
    <p:sldId id="376" r:id="rId14"/>
    <p:sldId id="373" r:id="rId15"/>
    <p:sldId id="374" r:id="rId16"/>
    <p:sldId id="367" r:id="rId17"/>
    <p:sldId id="385" r:id="rId18"/>
    <p:sldId id="384" r:id="rId19"/>
    <p:sldId id="368" r:id="rId20"/>
    <p:sldId id="369" r:id="rId21"/>
    <p:sldId id="370" r:id="rId22"/>
    <p:sldId id="365" r:id="rId23"/>
    <p:sldId id="382" r:id="rId24"/>
    <p:sldId id="383" r:id="rId25"/>
    <p:sldId id="380" r:id="rId26"/>
    <p:sldId id="386" r:id="rId27"/>
    <p:sldId id="387" r:id="rId28"/>
    <p:sldId id="344"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771E"/>
    <a:srgbClr val="DAAF2E"/>
    <a:srgbClr val="003874"/>
    <a:srgbClr val="01519A"/>
    <a:srgbClr val="005298"/>
    <a:srgbClr val="0151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05" autoAdjust="0"/>
    <p:restoredTop sz="81165" autoAdjust="0"/>
  </p:normalViewPr>
  <p:slideViewPr>
    <p:cSldViewPr snapToGrid="0">
      <p:cViewPr varScale="1">
        <p:scale>
          <a:sx n="92" d="100"/>
          <a:sy n="92" d="100"/>
        </p:scale>
        <p:origin x="1016" y="112"/>
      </p:cViewPr>
      <p:guideLst>
        <p:guide orient="horz" pos="2160"/>
        <p:guide pos="3840"/>
      </p:guideLst>
    </p:cSldViewPr>
  </p:slideViewPr>
  <p:notesTextViewPr>
    <p:cViewPr>
      <p:scale>
        <a:sx n="3" d="2"/>
        <a:sy n="3" d="2"/>
      </p:scale>
      <p:origin x="0" y="-576"/>
    </p:cViewPr>
  </p:notesTextViewPr>
  <p:sorterViewPr>
    <p:cViewPr>
      <p:scale>
        <a:sx n="66" d="100"/>
        <a:sy n="66" d="100"/>
      </p:scale>
      <p:origin x="0" y="0"/>
    </p:cViewPr>
  </p:sorterViewPr>
  <p:notesViewPr>
    <p:cSldViewPr snapToGrid="0">
      <p:cViewPr varScale="1">
        <p:scale>
          <a:sx n="99" d="100"/>
          <a:sy n="99" d="100"/>
        </p:scale>
        <p:origin x="3752"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E92BC7-DBF5-45B4-A58A-D6D325D837A5}" type="doc">
      <dgm:prSet loTypeId="urn:microsoft.com/office/officeart/2005/8/layout/orgChart1" loCatId="hierarchy" qsTypeId="urn:microsoft.com/office/officeart/2005/8/quickstyle/simple1" qsCatId="simple" csTypeId="urn:microsoft.com/office/officeart/2005/8/colors/accent3_1" csCatId="accent3" phldr="1"/>
      <dgm:spPr/>
      <dgm:t>
        <a:bodyPr/>
        <a:lstStyle/>
        <a:p>
          <a:endParaRPr lang="zh-CN" altLang="en-US"/>
        </a:p>
      </dgm:t>
    </dgm:pt>
    <dgm:pt modelId="{E605E2AE-9DA1-4DFA-BE24-D69DA69B3B4E}">
      <dgm:prSet phldrT="[文本]"/>
      <dgm:spPr/>
      <dgm:t>
        <a:bodyPr/>
        <a:lstStyle/>
        <a:p>
          <a:r>
            <a:rPr lang="en-US" altLang="zh-CN" b="1" dirty="0">
              <a:solidFill>
                <a:srgbClr val="FF0000"/>
              </a:solidFill>
            </a:rPr>
            <a:t>Transformer</a:t>
          </a:r>
          <a:endParaRPr lang="zh-CN" altLang="en-US" b="1" dirty="0">
            <a:solidFill>
              <a:srgbClr val="FF0000"/>
            </a:solidFill>
          </a:endParaRPr>
        </a:p>
      </dgm:t>
    </dgm:pt>
    <dgm:pt modelId="{E89C1B31-EB2B-45E1-88AC-FC45C0FC2B54}" type="parTrans" cxnId="{9B50EAA1-150C-40E4-8434-2DC4BE8E2DB4}">
      <dgm:prSet/>
      <dgm:spPr/>
      <dgm:t>
        <a:bodyPr/>
        <a:lstStyle/>
        <a:p>
          <a:endParaRPr lang="zh-CN" altLang="en-US"/>
        </a:p>
      </dgm:t>
    </dgm:pt>
    <dgm:pt modelId="{68CFEC9D-CB69-4231-9CBF-B14F7A894E87}" type="sibTrans" cxnId="{9B50EAA1-150C-40E4-8434-2DC4BE8E2DB4}">
      <dgm:prSet/>
      <dgm:spPr/>
      <dgm:t>
        <a:bodyPr/>
        <a:lstStyle/>
        <a:p>
          <a:endParaRPr lang="zh-CN" altLang="en-US"/>
        </a:p>
      </dgm:t>
    </dgm:pt>
    <dgm:pt modelId="{91211706-627B-4ADC-8CF9-B03DBE69477F}">
      <dgm:prSet phldrT="[文本]"/>
      <dgm:spPr/>
      <dgm:t>
        <a:bodyPr/>
        <a:lstStyle/>
        <a:p>
          <a:r>
            <a:rPr lang="en-US" altLang="zh-CN" b="1" dirty="0"/>
            <a:t>LLavA</a:t>
          </a:r>
          <a:endParaRPr lang="zh-CN" altLang="en-US" b="1" dirty="0"/>
        </a:p>
      </dgm:t>
    </dgm:pt>
    <dgm:pt modelId="{8FCE01C3-BE8B-41CD-82D5-6506B6850335}" type="parTrans" cxnId="{8993BA7A-8AF0-44F2-ABBE-5CD4A949E588}">
      <dgm:prSet/>
      <dgm:spPr/>
      <dgm:t>
        <a:bodyPr/>
        <a:lstStyle/>
        <a:p>
          <a:endParaRPr lang="zh-CN" altLang="en-US"/>
        </a:p>
      </dgm:t>
    </dgm:pt>
    <dgm:pt modelId="{6352F96D-8314-4775-BD29-7E067BB71C85}" type="sibTrans" cxnId="{8993BA7A-8AF0-44F2-ABBE-5CD4A949E588}">
      <dgm:prSet/>
      <dgm:spPr/>
      <dgm:t>
        <a:bodyPr/>
        <a:lstStyle/>
        <a:p>
          <a:endParaRPr lang="zh-CN" altLang="en-US"/>
        </a:p>
      </dgm:t>
    </dgm:pt>
    <dgm:pt modelId="{72502EEB-EF5C-4F53-9B20-55BFA756F80C}">
      <dgm:prSet phldrT="[文本]"/>
      <dgm:spPr/>
      <dgm:t>
        <a:bodyPr/>
        <a:lstStyle/>
        <a:p>
          <a:r>
            <a:rPr lang="en-US" altLang="zh-CN" b="1" dirty="0"/>
            <a:t>StableDiffusion</a:t>
          </a:r>
          <a:endParaRPr lang="zh-CN" altLang="en-US" b="1" dirty="0"/>
        </a:p>
      </dgm:t>
    </dgm:pt>
    <dgm:pt modelId="{F299C66C-B74E-4C3E-8A04-C7C38FFA5D50}" type="parTrans" cxnId="{1F678E48-7F2F-4C77-A7F0-A7A4FAFE4822}">
      <dgm:prSet/>
      <dgm:spPr/>
      <dgm:t>
        <a:bodyPr/>
        <a:lstStyle/>
        <a:p>
          <a:endParaRPr lang="zh-CN" altLang="en-US"/>
        </a:p>
      </dgm:t>
    </dgm:pt>
    <dgm:pt modelId="{48A734FB-F598-45D4-804B-71E69BC42EA9}" type="sibTrans" cxnId="{1F678E48-7F2F-4C77-A7F0-A7A4FAFE4822}">
      <dgm:prSet/>
      <dgm:spPr/>
      <dgm:t>
        <a:bodyPr/>
        <a:lstStyle/>
        <a:p>
          <a:endParaRPr lang="zh-CN" altLang="en-US"/>
        </a:p>
      </dgm:t>
    </dgm:pt>
    <dgm:pt modelId="{C8B5AC2C-E564-4D82-9483-0C1D79A15D1C}">
      <dgm:prSet phldrT="[文本]"/>
      <dgm:spPr/>
      <dgm:t>
        <a:bodyPr/>
        <a:lstStyle/>
        <a:p>
          <a:r>
            <a:rPr lang="en-US" altLang="zh-CN" dirty="0"/>
            <a:t>.......</a:t>
          </a:r>
          <a:endParaRPr lang="zh-CN" altLang="en-US" dirty="0"/>
        </a:p>
      </dgm:t>
    </dgm:pt>
    <dgm:pt modelId="{D81BA243-9086-4401-BE86-51D040C592F0}" type="parTrans" cxnId="{F1F710E0-1C52-4988-9957-73CF049BEC20}">
      <dgm:prSet/>
      <dgm:spPr/>
      <dgm:t>
        <a:bodyPr/>
        <a:lstStyle/>
        <a:p>
          <a:endParaRPr lang="zh-CN" altLang="en-US"/>
        </a:p>
      </dgm:t>
    </dgm:pt>
    <dgm:pt modelId="{C5749075-0693-49F1-947C-627C89D74052}" type="sibTrans" cxnId="{F1F710E0-1C52-4988-9957-73CF049BEC20}">
      <dgm:prSet/>
      <dgm:spPr/>
      <dgm:t>
        <a:bodyPr/>
        <a:lstStyle/>
        <a:p>
          <a:endParaRPr lang="zh-CN" altLang="en-US"/>
        </a:p>
      </dgm:t>
    </dgm:pt>
    <dgm:pt modelId="{B3A2AAFE-C5B7-4C58-AB4A-6F4AAC58AD1E}" type="pres">
      <dgm:prSet presAssocID="{A9E92BC7-DBF5-45B4-A58A-D6D325D837A5}" presName="hierChild1" presStyleCnt="0">
        <dgm:presLayoutVars>
          <dgm:orgChart val="1"/>
          <dgm:chPref val="1"/>
          <dgm:dir/>
          <dgm:animOne val="branch"/>
          <dgm:animLvl val="lvl"/>
          <dgm:resizeHandles/>
        </dgm:presLayoutVars>
      </dgm:prSet>
      <dgm:spPr/>
    </dgm:pt>
    <dgm:pt modelId="{D3040487-C4BF-4911-AC72-1AD728E93FEA}" type="pres">
      <dgm:prSet presAssocID="{E605E2AE-9DA1-4DFA-BE24-D69DA69B3B4E}" presName="hierRoot1" presStyleCnt="0">
        <dgm:presLayoutVars>
          <dgm:hierBranch val="init"/>
        </dgm:presLayoutVars>
      </dgm:prSet>
      <dgm:spPr/>
    </dgm:pt>
    <dgm:pt modelId="{C7B6A51D-A09A-4A0D-B38B-48240B0E7E92}" type="pres">
      <dgm:prSet presAssocID="{E605E2AE-9DA1-4DFA-BE24-D69DA69B3B4E}" presName="rootComposite1" presStyleCnt="0"/>
      <dgm:spPr/>
    </dgm:pt>
    <dgm:pt modelId="{5618840D-DE66-4E43-9732-1DC5109E82E7}" type="pres">
      <dgm:prSet presAssocID="{E605E2AE-9DA1-4DFA-BE24-D69DA69B3B4E}" presName="rootText1" presStyleLbl="node0" presStyleIdx="0" presStyleCnt="1" custLinFactY="100000" custLinFactNeighborX="23349" custLinFactNeighborY="175310">
        <dgm:presLayoutVars>
          <dgm:chPref val="3"/>
        </dgm:presLayoutVars>
      </dgm:prSet>
      <dgm:spPr/>
    </dgm:pt>
    <dgm:pt modelId="{9540918E-5F4A-4A59-966B-22281E973F16}" type="pres">
      <dgm:prSet presAssocID="{E605E2AE-9DA1-4DFA-BE24-D69DA69B3B4E}" presName="rootConnector1" presStyleLbl="node1" presStyleIdx="0" presStyleCnt="0"/>
      <dgm:spPr/>
    </dgm:pt>
    <dgm:pt modelId="{1D8C0833-2EEA-403F-ABCF-465F25744DD1}" type="pres">
      <dgm:prSet presAssocID="{E605E2AE-9DA1-4DFA-BE24-D69DA69B3B4E}" presName="hierChild2" presStyleCnt="0"/>
      <dgm:spPr/>
    </dgm:pt>
    <dgm:pt modelId="{21648D85-15B8-4FC9-86C4-9EBF3A1DA913}" type="pres">
      <dgm:prSet presAssocID="{8FCE01C3-BE8B-41CD-82D5-6506B6850335}" presName="Name37" presStyleLbl="parChTrans1D2" presStyleIdx="0" presStyleCnt="3"/>
      <dgm:spPr/>
    </dgm:pt>
    <dgm:pt modelId="{9F726178-9A5F-41B9-B9F1-F80DE6E00D81}" type="pres">
      <dgm:prSet presAssocID="{91211706-627B-4ADC-8CF9-B03DBE69477F}" presName="hierRoot2" presStyleCnt="0">
        <dgm:presLayoutVars>
          <dgm:hierBranch val="init"/>
        </dgm:presLayoutVars>
      </dgm:prSet>
      <dgm:spPr/>
    </dgm:pt>
    <dgm:pt modelId="{A4E46478-CD46-436E-A876-2BBA91473C05}" type="pres">
      <dgm:prSet presAssocID="{91211706-627B-4ADC-8CF9-B03DBE69477F}" presName="rootComposite" presStyleCnt="0"/>
      <dgm:spPr/>
    </dgm:pt>
    <dgm:pt modelId="{EDD4EB00-AA7F-4A79-8691-0B0601B78144}" type="pres">
      <dgm:prSet presAssocID="{91211706-627B-4ADC-8CF9-B03DBE69477F}" presName="rootText" presStyleLbl="node2" presStyleIdx="0" presStyleCnt="3" custLinFactY="-31853" custLinFactNeighborX="-3228" custLinFactNeighborY="-100000">
        <dgm:presLayoutVars>
          <dgm:chPref val="3"/>
        </dgm:presLayoutVars>
      </dgm:prSet>
      <dgm:spPr/>
    </dgm:pt>
    <dgm:pt modelId="{9F49E683-EA97-4015-B153-5B60CEB2A6A0}" type="pres">
      <dgm:prSet presAssocID="{91211706-627B-4ADC-8CF9-B03DBE69477F}" presName="rootConnector" presStyleLbl="node2" presStyleIdx="0" presStyleCnt="3"/>
      <dgm:spPr/>
    </dgm:pt>
    <dgm:pt modelId="{00910FA5-B505-486B-9783-397C5C4F758E}" type="pres">
      <dgm:prSet presAssocID="{91211706-627B-4ADC-8CF9-B03DBE69477F}" presName="hierChild4" presStyleCnt="0"/>
      <dgm:spPr/>
    </dgm:pt>
    <dgm:pt modelId="{5C8BA900-0B1B-4301-A78E-4C84141A73C9}" type="pres">
      <dgm:prSet presAssocID="{91211706-627B-4ADC-8CF9-B03DBE69477F}" presName="hierChild5" presStyleCnt="0"/>
      <dgm:spPr/>
    </dgm:pt>
    <dgm:pt modelId="{56B4159E-EC0B-454A-9541-FBB4751BA4FB}" type="pres">
      <dgm:prSet presAssocID="{F299C66C-B74E-4C3E-8A04-C7C38FFA5D50}" presName="Name37" presStyleLbl="parChTrans1D2" presStyleIdx="1" presStyleCnt="3"/>
      <dgm:spPr/>
    </dgm:pt>
    <dgm:pt modelId="{AC75D61A-5338-458C-94AE-4D6A8940FCD6}" type="pres">
      <dgm:prSet presAssocID="{72502EEB-EF5C-4F53-9B20-55BFA756F80C}" presName="hierRoot2" presStyleCnt="0">
        <dgm:presLayoutVars>
          <dgm:hierBranch val="init"/>
        </dgm:presLayoutVars>
      </dgm:prSet>
      <dgm:spPr/>
    </dgm:pt>
    <dgm:pt modelId="{33A2AD1C-3B9A-4B54-9649-9FEFF604FB0C}" type="pres">
      <dgm:prSet presAssocID="{72502EEB-EF5C-4F53-9B20-55BFA756F80C}" presName="rootComposite" presStyleCnt="0"/>
      <dgm:spPr/>
    </dgm:pt>
    <dgm:pt modelId="{71C195AD-3739-4C82-9083-79CE579F87E1}" type="pres">
      <dgm:prSet presAssocID="{72502EEB-EF5C-4F53-9B20-55BFA756F80C}" presName="rootText" presStyleLbl="node2" presStyleIdx="1" presStyleCnt="3" custLinFactY="-26770" custLinFactNeighborX="5494" custLinFactNeighborY="-100000">
        <dgm:presLayoutVars>
          <dgm:chPref val="3"/>
        </dgm:presLayoutVars>
      </dgm:prSet>
      <dgm:spPr/>
    </dgm:pt>
    <dgm:pt modelId="{BF8E736F-CDF0-49A5-BA22-90101EBD6524}" type="pres">
      <dgm:prSet presAssocID="{72502EEB-EF5C-4F53-9B20-55BFA756F80C}" presName="rootConnector" presStyleLbl="node2" presStyleIdx="1" presStyleCnt="3"/>
      <dgm:spPr/>
    </dgm:pt>
    <dgm:pt modelId="{AA139BD4-5FF3-44FF-8658-84D6F422A66E}" type="pres">
      <dgm:prSet presAssocID="{72502EEB-EF5C-4F53-9B20-55BFA756F80C}" presName="hierChild4" presStyleCnt="0"/>
      <dgm:spPr/>
    </dgm:pt>
    <dgm:pt modelId="{C4A1ADB9-0508-44CB-8A9E-6A56F8B60B32}" type="pres">
      <dgm:prSet presAssocID="{72502EEB-EF5C-4F53-9B20-55BFA756F80C}" presName="hierChild5" presStyleCnt="0"/>
      <dgm:spPr/>
    </dgm:pt>
    <dgm:pt modelId="{B61A475E-E1B5-487D-B22F-B63356CAA90A}" type="pres">
      <dgm:prSet presAssocID="{D81BA243-9086-4401-BE86-51D040C592F0}" presName="Name37" presStyleLbl="parChTrans1D2" presStyleIdx="2" presStyleCnt="3"/>
      <dgm:spPr/>
    </dgm:pt>
    <dgm:pt modelId="{27C59584-0971-4531-AB35-67B2BE0C4597}" type="pres">
      <dgm:prSet presAssocID="{C8B5AC2C-E564-4D82-9483-0C1D79A15D1C}" presName="hierRoot2" presStyleCnt="0">
        <dgm:presLayoutVars>
          <dgm:hierBranch val="init"/>
        </dgm:presLayoutVars>
      </dgm:prSet>
      <dgm:spPr/>
    </dgm:pt>
    <dgm:pt modelId="{F67AD25A-E362-4E67-958F-423E55671D63}" type="pres">
      <dgm:prSet presAssocID="{C8B5AC2C-E564-4D82-9483-0C1D79A15D1C}" presName="rootComposite" presStyleCnt="0"/>
      <dgm:spPr/>
    </dgm:pt>
    <dgm:pt modelId="{BF4EA3FA-5F43-4B16-B5BF-FF10C5276055}" type="pres">
      <dgm:prSet presAssocID="{C8B5AC2C-E564-4D82-9483-0C1D79A15D1C}" presName="rootText" presStyleLbl="node2" presStyleIdx="2" presStyleCnt="3" custLinFactY="-21740" custLinFactNeighborX="24411" custLinFactNeighborY="-100000">
        <dgm:presLayoutVars>
          <dgm:chPref val="3"/>
        </dgm:presLayoutVars>
      </dgm:prSet>
      <dgm:spPr/>
    </dgm:pt>
    <dgm:pt modelId="{F3B97E65-C00A-4407-AC62-F62C54492372}" type="pres">
      <dgm:prSet presAssocID="{C8B5AC2C-E564-4D82-9483-0C1D79A15D1C}" presName="rootConnector" presStyleLbl="node2" presStyleIdx="2" presStyleCnt="3"/>
      <dgm:spPr/>
    </dgm:pt>
    <dgm:pt modelId="{D98E1998-696F-4013-BEA2-B322D6C096CC}" type="pres">
      <dgm:prSet presAssocID="{C8B5AC2C-E564-4D82-9483-0C1D79A15D1C}" presName="hierChild4" presStyleCnt="0"/>
      <dgm:spPr/>
    </dgm:pt>
    <dgm:pt modelId="{7E026D4A-42D8-4E1B-B0FB-12D3F6F0848A}" type="pres">
      <dgm:prSet presAssocID="{C8B5AC2C-E564-4D82-9483-0C1D79A15D1C}" presName="hierChild5" presStyleCnt="0"/>
      <dgm:spPr/>
    </dgm:pt>
    <dgm:pt modelId="{165108C3-599E-4989-B341-06558FA366F3}" type="pres">
      <dgm:prSet presAssocID="{E605E2AE-9DA1-4DFA-BE24-D69DA69B3B4E}" presName="hierChild3" presStyleCnt="0"/>
      <dgm:spPr/>
    </dgm:pt>
  </dgm:ptLst>
  <dgm:cxnLst>
    <dgm:cxn modelId="{3B57342F-E325-48F3-A2A2-C2A95ACBC006}" type="presOf" srcId="{8FCE01C3-BE8B-41CD-82D5-6506B6850335}" destId="{21648D85-15B8-4FC9-86C4-9EBF3A1DA913}" srcOrd="0" destOrd="0" presId="urn:microsoft.com/office/officeart/2005/8/layout/orgChart1"/>
    <dgm:cxn modelId="{6A899839-27E7-4498-A53C-8A00904FD8DE}" type="presOf" srcId="{D81BA243-9086-4401-BE86-51D040C592F0}" destId="{B61A475E-E1B5-487D-B22F-B63356CAA90A}" srcOrd="0" destOrd="0" presId="urn:microsoft.com/office/officeart/2005/8/layout/orgChart1"/>
    <dgm:cxn modelId="{22D4613F-D1CA-4295-A2A4-CF46B6363666}" type="presOf" srcId="{72502EEB-EF5C-4F53-9B20-55BFA756F80C}" destId="{BF8E736F-CDF0-49A5-BA22-90101EBD6524}" srcOrd="1" destOrd="0" presId="urn:microsoft.com/office/officeart/2005/8/layout/orgChart1"/>
    <dgm:cxn modelId="{0ACA9E67-83AE-48D0-B2B8-73D491EFE888}" type="presOf" srcId="{91211706-627B-4ADC-8CF9-B03DBE69477F}" destId="{9F49E683-EA97-4015-B153-5B60CEB2A6A0}" srcOrd="1" destOrd="0" presId="urn:microsoft.com/office/officeart/2005/8/layout/orgChart1"/>
    <dgm:cxn modelId="{1F678E48-7F2F-4C77-A7F0-A7A4FAFE4822}" srcId="{E605E2AE-9DA1-4DFA-BE24-D69DA69B3B4E}" destId="{72502EEB-EF5C-4F53-9B20-55BFA756F80C}" srcOrd="1" destOrd="0" parTransId="{F299C66C-B74E-4C3E-8A04-C7C38FFA5D50}" sibTransId="{48A734FB-F598-45D4-804B-71E69BC42EA9}"/>
    <dgm:cxn modelId="{8993BA7A-8AF0-44F2-ABBE-5CD4A949E588}" srcId="{E605E2AE-9DA1-4DFA-BE24-D69DA69B3B4E}" destId="{91211706-627B-4ADC-8CF9-B03DBE69477F}" srcOrd="0" destOrd="0" parTransId="{8FCE01C3-BE8B-41CD-82D5-6506B6850335}" sibTransId="{6352F96D-8314-4775-BD29-7E067BB71C85}"/>
    <dgm:cxn modelId="{E7A76E7D-908C-4CE3-BBCD-D02EDFD7157E}" type="presOf" srcId="{C8B5AC2C-E564-4D82-9483-0C1D79A15D1C}" destId="{F3B97E65-C00A-4407-AC62-F62C54492372}" srcOrd="1" destOrd="0" presId="urn:microsoft.com/office/officeart/2005/8/layout/orgChart1"/>
    <dgm:cxn modelId="{63C9FA8B-4624-441E-A10B-503816BB8662}" type="presOf" srcId="{A9E92BC7-DBF5-45B4-A58A-D6D325D837A5}" destId="{B3A2AAFE-C5B7-4C58-AB4A-6F4AAC58AD1E}" srcOrd="0" destOrd="0" presId="urn:microsoft.com/office/officeart/2005/8/layout/orgChart1"/>
    <dgm:cxn modelId="{A7E30E8C-7B54-4ACC-B940-0A24AF27E933}" type="presOf" srcId="{91211706-627B-4ADC-8CF9-B03DBE69477F}" destId="{EDD4EB00-AA7F-4A79-8691-0B0601B78144}" srcOrd="0" destOrd="0" presId="urn:microsoft.com/office/officeart/2005/8/layout/orgChart1"/>
    <dgm:cxn modelId="{3B747D9E-EEFB-4224-844C-88280A2FED5C}" type="presOf" srcId="{E605E2AE-9DA1-4DFA-BE24-D69DA69B3B4E}" destId="{9540918E-5F4A-4A59-966B-22281E973F16}" srcOrd="1" destOrd="0" presId="urn:microsoft.com/office/officeart/2005/8/layout/orgChart1"/>
    <dgm:cxn modelId="{9B50EAA1-150C-40E4-8434-2DC4BE8E2DB4}" srcId="{A9E92BC7-DBF5-45B4-A58A-D6D325D837A5}" destId="{E605E2AE-9DA1-4DFA-BE24-D69DA69B3B4E}" srcOrd="0" destOrd="0" parTransId="{E89C1B31-EB2B-45E1-88AC-FC45C0FC2B54}" sibTransId="{68CFEC9D-CB69-4231-9CBF-B14F7A894E87}"/>
    <dgm:cxn modelId="{3BDC8CBF-65B4-4A38-86B9-D390510E9706}" type="presOf" srcId="{72502EEB-EF5C-4F53-9B20-55BFA756F80C}" destId="{71C195AD-3739-4C82-9083-79CE579F87E1}" srcOrd="0" destOrd="0" presId="urn:microsoft.com/office/officeart/2005/8/layout/orgChart1"/>
    <dgm:cxn modelId="{7E7D8AC5-F342-4B28-9983-72A7311972A0}" type="presOf" srcId="{C8B5AC2C-E564-4D82-9483-0C1D79A15D1C}" destId="{BF4EA3FA-5F43-4B16-B5BF-FF10C5276055}" srcOrd="0" destOrd="0" presId="urn:microsoft.com/office/officeart/2005/8/layout/orgChart1"/>
    <dgm:cxn modelId="{106AE3DF-5B22-4DD6-B553-78CD3F26D2BB}" type="presOf" srcId="{E605E2AE-9DA1-4DFA-BE24-D69DA69B3B4E}" destId="{5618840D-DE66-4E43-9732-1DC5109E82E7}" srcOrd="0" destOrd="0" presId="urn:microsoft.com/office/officeart/2005/8/layout/orgChart1"/>
    <dgm:cxn modelId="{F1F710E0-1C52-4988-9957-73CF049BEC20}" srcId="{E605E2AE-9DA1-4DFA-BE24-D69DA69B3B4E}" destId="{C8B5AC2C-E564-4D82-9483-0C1D79A15D1C}" srcOrd="2" destOrd="0" parTransId="{D81BA243-9086-4401-BE86-51D040C592F0}" sibTransId="{C5749075-0693-49F1-947C-627C89D74052}"/>
    <dgm:cxn modelId="{14A120F0-5C46-49B3-8512-D0D08027F122}" type="presOf" srcId="{F299C66C-B74E-4C3E-8A04-C7C38FFA5D50}" destId="{56B4159E-EC0B-454A-9541-FBB4751BA4FB}" srcOrd="0" destOrd="0" presId="urn:microsoft.com/office/officeart/2005/8/layout/orgChart1"/>
    <dgm:cxn modelId="{DCD20A47-D434-4635-9D87-AFD81EDCA6F3}" type="presParOf" srcId="{B3A2AAFE-C5B7-4C58-AB4A-6F4AAC58AD1E}" destId="{D3040487-C4BF-4911-AC72-1AD728E93FEA}" srcOrd="0" destOrd="0" presId="urn:microsoft.com/office/officeart/2005/8/layout/orgChart1"/>
    <dgm:cxn modelId="{8C3F56B5-AD49-4C7E-8E4C-349C5FB83A8B}" type="presParOf" srcId="{D3040487-C4BF-4911-AC72-1AD728E93FEA}" destId="{C7B6A51D-A09A-4A0D-B38B-48240B0E7E92}" srcOrd="0" destOrd="0" presId="urn:microsoft.com/office/officeart/2005/8/layout/orgChart1"/>
    <dgm:cxn modelId="{C7662DAB-1485-4592-B73C-4F5E0466A73D}" type="presParOf" srcId="{C7B6A51D-A09A-4A0D-B38B-48240B0E7E92}" destId="{5618840D-DE66-4E43-9732-1DC5109E82E7}" srcOrd="0" destOrd="0" presId="urn:microsoft.com/office/officeart/2005/8/layout/orgChart1"/>
    <dgm:cxn modelId="{969DE14B-4DC2-47A6-B84C-3F0CA56CEA71}" type="presParOf" srcId="{C7B6A51D-A09A-4A0D-B38B-48240B0E7E92}" destId="{9540918E-5F4A-4A59-966B-22281E973F16}" srcOrd="1" destOrd="0" presId="urn:microsoft.com/office/officeart/2005/8/layout/orgChart1"/>
    <dgm:cxn modelId="{BD97CD97-0EE9-4C0F-A42E-8A21215EDC25}" type="presParOf" srcId="{D3040487-C4BF-4911-AC72-1AD728E93FEA}" destId="{1D8C0833-2EEA-403F-ABCF-465F25744DD1}" srcOrd="1" destOrd="0" presId="urn:microsoft.com/office/officeart/2005/8/layout/orgChart1"/>
    <dgm:cxn modelId="{DDEF8B26-ECBC-45E4-A60B-2717B6017344}" type="presParOf" srcId="{1D8C0833-2EEA-403F-ABCF-465F25744DD1}" destId="{21648D85-15B8-4FC9-86C4-9EBF3A1DA913}" srcOrd="0" destOrd="0" presId="urn:microsoft.com/office/officeart/2005/8/layout/orgChart1"/>
    <dgm:cxn modelId="{93A3F2E9-638A-4C58-8BB1-66984DC35E28}" type="presParOf" srcId="{1D8C0833-2EEA-403F-ABCF-465F25744DD1}" destId="{9F726178-9A5F-41B9-B9F1-F80DE6E00D81}" srcOrd="1" destOrd="0" presId="urn:microsoft.com/office/officeart/2005/8/layout/orgChart1"/>
    <dgm:cxn modelId="{21E40269-22AC-484D-A887-370BB92EE1A2}" type="presParOf" srcId="{9F726178-9A5F-41B9-B9F1-F80DE6E00D81}" destId="{A4E46478-CD46-436E-A876-2BBA91473C05}" srcOrd="0" destOrd="0" presId="urn:microsoft.com/office/officeart/2005/8/layout/orgChart1"/>
    <dgm:cxn modelId="{15DB1DE9-B463-417D-BBA5-E3A037A4C1B9}" type="presParOf" srcId="{A4E46478-CD46-436E-A876-2BBA91473C05}" destId="{EDD4EB00-AA7F-4A79-8691-0B0601B78144}" srcOrd="0" destOrd="0" presId="urn:microsoft.com/office/officeart/2005/8/layout/orgChart1"/>
    <dgm:cxn modelId="{F15AB364-28F7-4DD1-92E9-BA9DD36E9A30}" type="presParOf" srcId="{A4E46478-CD46-436E-A876-2BBA91473C05}" destId="{9F49E683-EA97-4015-B153-5B60CEB2A6A0}" srcOrd="1" destOrd="0" presId="urn:microsoft.com/office/officeart/2005/8/layout/orgChart1"/>
    <dgm:cxn modelId="{F1358D13-E511-4BCE-96D6-084FBB19343C}" type="presParOf" srcId="{9F726178-9A5F-41B9-B9F1-F80DE6E00D81}" destId="{00910FA5-B505-486B-9783-397C5C4F758E}" srcOrd="1" destOrd="0" presId="urn:microsoft.com/office/officeart/2005/8/layout/orgChart1"/>
    <dgm:cxn modelId="{3221B54E-E940-47E9-86A4-C9D05863EB6B}" type="presParOf" srcId="{9F726178-9A5F-41B9-B9F1-F80DE6E00D81}" destId="{5C8BA900-0B1B-4301-A78E-4C84141A73C9}" srcOrd="2" destOrd="0" presId="urn:microsoft.com/office/officeart/2005/8/layout/orgChart1"/>
    <dgm:cxn modelId="{7FBA98A5-1097-4DE0-8732-DCDFC52A75B2}" type="presParOf" srcId="{1D8C0833-2EEA-403F-ABCF-465F25744DD1}" destId="{56B4159E-EC0B-454A-9541-FBB4751BA4FB}" srcOrd="2" destOrd="0" presId="urn:microsoft.com/office/officeart/2005/8/layout/orgChart1"/>
    <dgm:cxn modelId="{F330F5ED-8E6E-4129-B0B3-34852E2F06FD}" type="presParOf" srcId="{1D8C0833-2EEA-403F-ABCF-465F25744DD1}" destId="{AC75D61A-5338-458C-94AE-4D6A8940FCD6}" srcOrd="3" destOrd="0" presId="urn:microsoft.com/office/officeart/2005/8/layout/orgChart1"/>
    <dgm:cxn modelId="{115DCE80-C508-420B-B395-594A53F7E9C0}" type="presParOf" srcId="{AC75D61A-5338-458C-94AE-4D6A8940FCD6}" destId="{33A2AD1C-3B9A-4B54-9649-9FEFF604FB0C}" srcOrd="0" destOrd="0" presId="urn:microsoft.com/office/officeart/2005/8/layout/orgChart1"/>
    <dgm:cxn modelId="{23EA7DBD-FF1A-4559-8521-5072F6ECCCFB}" type="presParOf" srcId="{33A2AD1C-3B9A-4B54-9649-9FEFF604FB0C}" destId="{71C195AD-3739-4C82-9083-79CE579F87E1}" srcOrd="0" destOrd="0" presId="urn:microsoft.com/office/officeart/2005/8/layout/orgChart1"/>
    <dgm:cxn modelId="{05EE917A-B53B-41D5-BB9C-C211ACF93D2F}" type="presParOf" srcId="{33A2AD1C-3B9A-4B54-9649-9FEFF604FB0C}" destId="{BF8E736F-CDF0-49A5-BA22-90101EBD6524}" srcOrd="1" destOrd="0" presId="urn:microsoft.com/office/officeart/2005/8/layout/orgChart1"/>
    <dgm:cxn modelId="{E9EB8280-01B6-455A-A6ED-2F415F41BB5D}" type="presParOf" srcId="{AC75D61A-5338-458C-94AE-4D6A8940FCD6}" destId="{AA139BD4-5FF3-44FF-8658-84D6F422A66E}" srcOrd="1" destOrd="0" presId="urn:microsoft.com/office/officeart/2005/8/layout/orgChart1"/>
    <dgm:cxn modelId="{8822E211-D653-4230-AA39-5664DABBC674}" type="presParOf" srcId="{AC75D61A-5338-458C-94AE-4D6A8940FCD6}" destId="{C4A1ADB9-0508-44CB-8A9E-6A56F8B60B32}" srcOrd="2" destOrd="0" presId="urn:microsoft.com/office/officeart/2005/8/layout/orgChart1"/>
    <dgm:cxn modelId="{C60F3DD8-ACBB-455E-8255-A08DE5F8A6B4}" type="presParOf" srcId="{1D8C0833-2EEA-403F-ABCF-465F25744DD1}" destId="{B61A475E-E1B5-487D-B22F-B63356CAA90A}" srcOrd="4" destOrd="0" presId="urn:microsoft.com/office/officeart/2005/8/layout/orgChart1"/>
    <dgm:cxn modelId="{35EDF297-83DE-4624-95C7-DEC5C03C3380}" type="presParOf" srcId="{1D8C0833-2EEA-403F-ABCF-465F25744DD1}" destId="{27C59584-0971-4531-AB35-67B2BE0C4597}" srcOrd="5" destOrd="0" presId="urn:microsoft.com/office/officeart/2005/8/layout/orgChart1"/>
    <dgm:cxn modelId="{37829D85-0905-4592-A828-E6F429126E07}" type="presParOf" srcId="{27C59584-0971-4531-AB35-67B2BE0C4597}" destId="{F67AD25A-E362-4E67-958F-423E55671D63}" srcOrd="0" destOrd="0" presId="urn:microsoft.com/office/officeart/2005/8/layout/orgChart1"/>
    <dgm:cxn modelId="{FD743E70-214D-4965-8196-A61047F6FE48}" type="presParOf" srcId="{F67AD25A-E362-4E67-958F-423E55671D63}" destId="{BF4EA3FA-5F43-4B16-B5BF-FF10C5276055}" srcOrd="0" destOrd="0" presId="urn:microsoft.com/office/officeart/2005/8/layout/orgChart1"/>
    <dgm:cxn modelId="{79D33CAC-3BF3-487A-99A3-55EE4A5E048E}" type="presParOf" srcId="{F67AD25A-E362-4E67-958F-423E55671D63}" destId="{F3B97E65-C00A-4407-AC62-F62C54492372}" srcOrd="1" destOrd="0" presId="urn:microsoft.com/office/officeart/2005/8/layout/orgChart1"/>
    <dgm:cxn modelId="{F8CD3D82-68A9-45EF-B13A-6C9EBE1A519B}" type="presParOf" srcId="{27C59584-0971-4531-AB35-67B2BE0C4597}" destId="{D98E1998-696F-4013-BEA2-B322D6C096CC}" srcOrd="1" destOrd="0" presId="urn:microsoft.com/office/officeart/2005/8/layout/orgChart1"/>
    <dgm:cxn modelId="{981AFEA9-47F9-4307-B9E1-D75CCD439FE0}" type="presParOf" srcId="{27C59584-0971-4531-AB35-67B2BE0C4597}" destId="{7E026D4A-42D8-4E1B-B0FB-12D3F6F0848A}" srcOrd="2" destOrd="0" presId="urn:microsoft.com/office/officeart/2005/8/layout/orgChart1"/>
    <dgm:cxn modelId="{E8873461-AE82-4016-8C99-63335F914EC9}" type="presParOf" srcId="{D3040487-C4BF-4911-AC72-1AD728E93FEA}" destId="{165108C3-599E-4989-B341-06558FA366F3}"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1A475E-E1B5-487D-B22F-B63356CAA90A}">
      <dsp:nvSpPr>
        <dsp:cNvPr id="0" name=""/>
        <dsp:cNvSpPr/>
      </dsp:nvSpPr>
      <dsp:spPr>
        <a:xfrm>
          <a:off x="2311278" y="862008"/>
          <a:ext cx="1161441" cy="2059908"/>
        </a:xfrm>
        <a:custGeom>
          <a:avLst/>
          <a:gdLst/>
          <a:ahLst/>
          <a:cxnLst/>
          <a:rect l="0" t="0" r="0" b="0"/>
          <a:pathLst>
            <a:path>
              <a:moveTo>
                <a:pt x="0" y="2059908"/>
              </a:moveTo>
              <a:lnTo>
                <a:pt x="1161441" y="0"/>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B4159E-EC0B-454A-9541-FBB4751BA4FB}">
      <dsp:nvSpPr>
        <dsp:cNvPr id="0" name=""/>
        <dsp:cNvSpPr/>
      </dsp:nvSpPr>
      <dsp:spPr>
        <a:xfrm>
          <a:off x="2098964" y="832102"/>
          <a:ext cx="212313" cy="2089814"/>
        </a:xfrm>
        <a:custGeom>
          <a:avLst/>
          <a:gdLst/>
          <a:ahLst/>
          <a:cxnLst/>
          <a:rect l="0" t="0" r="0" b="0"/>
          <a:pathLst>
            <a:path>
              <a:moveTo>
                <a:pt x="212313" y="2089814"/>
              </a:moveTo>
              <a:lnTo>
                <a:pt x="0" y="0"/>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648D85-15B8-4FC9-86C4-9EBF3A1DA913}">
      <dsp:nvSpPr>
        <dsp:cNvPr id="0" name=""/>
        <dsp:cNvSpPr/>
      </dsp:nvSpPr>
      <dsp:spPr>
        <a:xfrm>
          <a:off x="594550" y="801881"/>
          <a:ext cx="1716728" cy="2120035"/>
        </a:xfrm>
        <a:custGeom>
          <a:avLst/>
          <a:gdLst/>
          <a:ahLst/>
          <a:cxnLst/>
          <a:rect l="0" t="0" r="0" b="0"/>
          <a:pathLst>
            <a:path>
              <a:moveTo>
                <a:pt x="1716728" y="2120035"/>
              </a:moveTo>
              <a:lnTo>
                <a:pt x="0" y="0"/>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18840D-DE66-4E43-9732-1DC5109E82E7}">
      <dsp:nvSpPr>
        <dsp:cNvPr id="0" name=""/>
        <dsp:cNvSpPr/>
      </dsp:nvSpPr>
      <dsp:spPr>
        <a:xfrm>
          <a:off x="1716728" y="2327366"/>
          <a:ext cx="1189100" cy="594550"/>
        </a:xfrm>
        <a:prstGeom prst="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b="1" kern="1200" dirty="0">
              <a:solidFill>
                <a:srgbClr val="FF0000"/>
              </a:solidFill>
            </a:rPr>
            <a:t>Transformer</a:t>
          </a:r>
          <a:endParaRPr lang="zh-CN" altLang="en-US" sz="1200" b="1" kern="1200" dirty="0">
            <a:solidFill>
              <a:srgbClr val="FF0000"/>
            </a:solidFill>
          </a:endParaRPr>
        </a:p>
      </dsp:txBody>
      <dsp:txXfrm>
        <a:off x="1716728" y="2327366"/>
        <a:ext cx="1189100" cy="594550"/>
      </dsp:txXfrm>
    </dsp:sp>
    <dsp:sp modelId="{EDD4EB00-AA7F-4A79-8691-0B0601B78144}">
      <dsp:nvSpPr>
        <dsp:cNvPr id="0" name=""/>
        <dsp:cNvSpPr/>
      </dsp:nvSpPr>
      <dsp:spPr>
        <a:xfrm>
          <a:off x="0" y="801881"/>
          <a:ext cx="1189100" cy="594550"/>
        </a:xfrm>
        <a:prstGeom prst="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b="1" kern="1200" dirty="0"/>
            <a:t>LLavA</a:t>
          </a:r>
          <a:endParaRPr lang="zh-CN" altLang="en-US" sz="1200" b="1" kern="1200" dirty="0"/>
        </a:p>
      </dsp:txBody>
      <dsp:txXfrm>
        <a:off x="0" y="801881"/>
        <a:ext cx="1189100" cy="594550"/>
      </dsp:txXfrm>
    </dsp:sp>
    <dsp:sp modelId="{71C195AD-3739-4C82-9083-79CE579F87E1}">
      <dsp:nvSpPr>
        <dsp:cNvPr id="0" name=""/>
        <dsp:cNvSpPr/>
      </dsp:nvSpPr>
      <dsp:spPr>
        <a:xfrm>
          <a:off x="1504414" y="832102"/>
          <a:ext cx="1189100" cy="594550"/>
        </a:xfrm>
        <a:prstGeom prst="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b="1" kern="1200" dirty="0"/>
            <a:t>StableDiffusion</a:t>
          </a:r>
          <a:endParaRPr lang="zh-CN" altLang="en-US" sz="1200" b="1" kern="1200" dirty="0"/>
        </a:p>
      </dsp:txBody>
      <dsp:txXfrm>
        <a:off x="1504414" y="832102"/>
        <a:ext cx="1189100" cy="594550"/>
      </dsp:txXfrm>
    </dsp:sp>
    <dsp:sp modelId="{BF4EA3FA-5F43-4B16-B5BF-FF10C5276055}">
      <dsp:nvSpPr>
        <dsp:cNvPr id="0" name=""/>
        <dsp:cNvSpPr/>
      </dsp:nvSpPr>
      <dsp:spPr>
        <a:xfrm>
          <a:off x="2878170" y="862008"/>
          <a:ext cx="1189100" cy="594550"/>
        </a:xfrm>
        <a:prstGeom prst="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a:t>
          </a:r>
          <a:endParaRPr lang="zh-CN" altLang="en-US" sz="1200" kern="1200" dirty="0"/>
        </a:p>
      </dsp:txBody>
      <dsp:txXfrm>
        <a:off x="2878170" y="862008"/>
        <a:ext cx="1189100" cy="59455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FF319F15-A8CA-9645-A742-B98A418F975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B0285B84-1F3A-EE44-94C8-B9DF14BEA34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E40C35E-6D84-A946-A978-56FF22B2F2C0}" type="datetimeFigureOut">
              <a:rPr kumimoji="1" lang="zh-CN" altLang="en-US" smtClean="0"/>
              <a:t>2024/10/14</a:t>
            </a:fld>
            <a:endParaRPr kumimoji="1" lang="zh-CN" altLang="en-US"/>
          </a:p>
        </p:txBody>
      </p:sp>
      <p:sp>
        <p:nvSpPr>
          <p:cNvPr id="4" name="页脚占位符 3">
            <a:extLst>
              <a:ext uri="{FF2B5EF4-FFF2-40B4-BE49-F238E27FC236}">
                <a16:creationId xmlns:a16="http://schemas.microsoft.com/office/drawing/2014/main" id="{2A04E6DA-6D3A-3A43-9896-5795A439D95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E2513256-DEB8-424E-8DA6-D42190E429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F205A95-85A0-2B4B-8A5E-9C563BB342D5}" type="slidenum">
              <a:rPr kumimoji="1" lang="zh-CN" altLang="en-US" smtClean="0"/>
              <a:t>‹#›</a:t>
            </a:fld>
            <a:endParaRPr kumimoji="1" lang="zh-CN" altLang="en-US"/>
          </a:p>
        </p:txBody>
      </p:sp>
    </p:spTree>
    <p:extLst>
      <p:ext uri="{BB962C8B-B14F-4D97-AF65-F5344CB8AC3E}">
        <p14:creationId xmlns:p14="http://schemas.microsoft.com/office/powerpoint/2010/main" val="29127452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9584D6-C4C5-400C-A7CD-4FF1237906F9}" type="datetimeFigureOut">
              <a:rPr lang="zh-CN" altLang="en-US" smtClean="0"/>
              <a:t>2024/10/14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C397BA-88BF-4B85-BBCA-CF99FEAC4A1E}" type="slidenum">
              <a:rPr lang="zh-CN" altLang="en-US" smtClean="0"/>
              <a:t>‹#›</a:t>
            </a:fld>
            <a:endParaRPr lang="zh-CN" altLang="en-US"/>
          </a:p>
        </p:txBody>
      </p:sp>
    </p:spTree>
    <p:extLst>
      <p:ext uri="{BB962C8B-B14F-4D97-AF65-F5344CB8AC3E}">
        <p14:creationId xmlns:p14="http://schemas.microsoft.com/office/powerpoint/2010/main" val="2950204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zhida.zhihu.com/search?content_id=247325172&amp;content_type=Article&amp;match_order=1&amp;q=noise&amp;zhida_source=entity"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zhida.zhihu.com/search?content_id=247325172&amp;content_type=Article&amp;match_order=3&amp;q=t-1&amp;zhida_source=entity"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zhihu.com/question/665151133#ref_6"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C397BA-88BF-4B85-BBCA-CF99FEAC4A1E}" type="slidenum">
              <a:rPr lang="zh-CN" altLang="en-US" smtClean="0"/>
              <a:t>1</a:t>
            </a:fld>
            <a:endParaRPr lang="zh-CN" altLang="en-US"/>
          </a:p>
        </p:txBody>
      </p:sp>
    </p:spTree>
    <p:extLst>
      <p:ext uri="{BB962C8B-B14F-4D97-AF65-F5344CB8AC3E}">
        <p14:creationId xmlns:p14="http://schemas.microsoft.com/office/powerpoint/2010/main" val="966203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ask annotators whether the response fulfills, partially fulfills, or does not fulfill the task described in the prompt2</a:t>
            </a:r>
          </a:p>
          <a:p>
            <a:r>
              <a:rPr lang="en-US" altLang="zh-CN" dirty="0"/>
              <a:t>The win rate is calculated by adding 1 point for a win and 0.5 points for a tie. </a:t>
            </a:r>
          </a:p>
          <a:p>
            <a:r>
              <a:rPr lang="en-US" altLang="zh-CN" dirty="0"/>
              <a:t>To understand the quality of the human annotators and whether the questions we asked are reasonably designed, we examine the level of agreement between different annotators.</a:t>
            </a:r>
          </a:p>
          <a:p>
            <a:r>
              <a:rPr lang="en-US" altLang="zh-CN" dirty="0"/>
              <a:t>Right is a Sample interleaved image and text generation from Chameleon</a:t>
            </a:r>
          </a:p>
        </p:txBody>
      </p:sp>
      <p:sp>
        <p:nvSpPr>
          <p:cNvPr id="4" name="灯片编号占位符 3"/>
          <p:cNvSpPr>
            <a:spLocks noGrp="1"/>
          </p:cNvSpPr>
          <p:nvPr>
            <p:ph type="sldNum" sz="quarter" idx="5"/>
          </p:nvPr>
        </p:nvSpPr>
        <p:spPr/>
        <p:txBody>
          <a:bodyPr/>
          <a:lstStyle/>
          <a:p>
            <a:fld id="{3CC397BA-88BF-4B85-BBCA-CF99FEAC4A1E}" type="slidenum">
              <a:rPr lang="zh-CN" altLang="en-US" smtClean="0"/>
              <a:t>10</a:t>
            </a:fld>
            <a:endParaRPr lang="zh-CN" altLang="en-US"/>
          </a:p>
        </p:txBody>
      </p:sp>
    </p:spTree>
    <p:extLst>
      <p:ext uri="{BB962C8B-B14F-4D97-AF65-F5344CB8AC3E}">
        <p14:creationId xmlns:p14="http://schemas.microsoft.com/office/powerpoint/2010/main" val="320735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Emu3 is essentially an implementation of Chameleon that adds specific details to it. First, it extends Chameleon's capabilities by adding a video generation modality. Secondly, it emphasizes the importance of discrete properties, using only the next token loss. Finally, it thoroughly evaluates performance across different tasks.</a:t>
            </a:r>
          </a:p>
          <a:p>
            <a:r>
              <a:rPr kumimoji="1" lang="en-US" altLang="zh-CN" dirty="0"/>
              <a:t>Compared with the chameleon in the format of tokens [SOV] marking </a:t>
            </a:r>
            <a:r>
              <a:rPr kumimoji="1" lang="en-US" altLang="zh-CN" dirty="0" err="1"/>
              <a:t>thestart</a:t>
            </a:r>
            <a:r>
              <a:rPr kumimoji="1" lang="en-US" altLang="zh-CN" dirty="0"/>
              <a:t> of the vision input, [SOT] marking the start of vision tokens, and [EOV] indicating the end of the vision input. The “meta text” contains information about the resolution for images, and for videos, it includes resolution, frame rate, and duration, all presented in plain </a:t>
            </a:r>
            <a:r>
              <a:rPr kumimoji="1" lang="en-US" altLang="zh-CN" dirty="0" err="1"/>
              <a:t>textformat</a:t>
            </a:r>
            <a:r>
              <a:rPr kumimoji="1" lang="en-US" altLang="zh-CN" dirty="0"/>
              <a:t>. We also move the “caption text” field in a portion of the dataset to follow the [EOV] </a:t>
            </a:r>
            <a:r>
              <a:rPr kumimoji="1" lang="en-US" altLang="zh-CN" dirty="0" err="1"/>
              <a:t>token,thereby</a:t>
            </a:r>
            <a:r>
              <a:rPr kumimoji="1" lang="en-US" altLang="zh-CN" dirty="0"/>
              <a:t> constructing data aimed at vision understanding task</a:t>
            </a:r>
            <a:endParaRPr kumimoji="1" lang="zh-CN" altLang="en-US" dirty="0"/>
          </a:p>
        </p:txBody>
      </p:sp>
      <p:sp>
        <p:nvSpPr>
          <p:cNvPr id="4" name="灯片编号占位符 3"/>
          <p:cNvSpPr>
            <a:spLocks noGrp="1"/>
          </p:cNvSpPr>
          <p:nvPr>
            <p:ph type="sldNum" sz="quarter" idx="5"/>
          </p:nvPr>
        </p:nvSpPr>
        <p:spPr/>
        <p:txBody>
          <a:bodyPr/>
          <a:lstStyle/>
          <a:p>
            <a:fld id="{3CC397BA-88BF-4B85-BBCA-CF99FEAC4A1E}" type="slidenum">
              <a:rPr lang="zh-CN" altLang="en-US" smtClean="0"/>
              <a:t>11</a:t>
            </a:fld>
            <a:endParaRPr lang="zh-CN" altLang="en-US"/>
          </a:p>
        </p:txBody>
      </p:sp>
    </p:spTree>
    <p:extLst>
      <p:ext uri="{BB962C8B-B14F-4D97-AF65-F5344CB8AC3E}">
        <p14:creationId xmlns:p14="http://schemas.microsoft.com/office/powerpoint/2010/main" val="3206330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Emu3 and Chameleon have almost identical encoding settings and architecture, with the main difference being the fine-tuning techniques used. The image shows a comparison between the performance of Emu3-DPO with other generative models for both English and Chinese prompts. The left chart presents human preference scores across different models, indicating that Emu3-DPO achieves high scores, especially in comparison to some other models. The right chart highlights that Direct Preference Optimization (DPO) leads to improvements in visual quality and prompt alignment compared to not using DPO.</a:t>
            </a:r>
          </a:p>
          <a:p>
            <a:r>
              <a:rPr lang="en-US" altLang="zh-CN" dirty="0"/>
              <a:t>Emu3-DPO minimizes the DPO loss and the next token prediction cross-entropy loss to fine-tune the QFT model.</a:t>
            </a:r>
            <a:endParaRPr kumimoji="1" lang="zh-CN" altLang="en-US" dirty="0"/>
          </a:p>
        </p:txBody>
      </p:sp>
      <p:sp>
        <p:nvSpPr>
          <p:cNvPr id="4" name="灯片编号占位符 3"/>
          <p:cNvSpPr>
            <a:spLocks noGrp="1"/>
          </p:cNvSpPr>
          <p:nvPr>
            <p:ph type="sldNum" sz="quarter" idx="5"/>
          </p:nvPr>
        </p:nvSpPr>
        <p:spPr/>
        <p:txBody>
          <a:bodyPr/>
          <a:lstStyle/>
          <a:p>
            <a:fld id="{3CC397BA-88BF-4B85-BBCA-CF99FEAC4A1E}" type="slidenum">
              <a:rPr lang="zh-CN" altLang="en-US" smtClean="0"/>
              <a:t>12</a:t>
            </a:fld>
            <a:endParaRPr lang="zh-CN" altLang="en-US"/>
          </a:p>
        </p:txBody>
      </p:sp>
    </p:spTree>
    <p:extLst>
      <p:ext uri="{BB962C8B-B14F-4D97-AF65-F5344CB8AC3E}">
        <p14:creationId xmlns:p14="http://schemas.microsoft.com/office/powerpoint/2010/main" val="17116222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Emu3 addresses the experimental shortcomings of Chameleon, demonstrating that the model's capabilities are competitive with state-of-the-art (SOTA) models in these domains.</a:t>
            </a:r>
          </a:p>
          <a:p>
            <a:r>
              <a:rPr kumimoji="1" lang="en-US" altLang="zh-CN" dirty="0"/>
              <a:t>Encoder means if or not use pre-trained model like clip cause clip is expensive to train but most guys neglected this expense</a:t>
            </a:r>
          </a:p>
          <a:p>
            <a:r>
              <a:rPr lang="en-US" altLang="zh-CN" dirty="0"/>
              <a:t>In short, it's like using brute force—leveraging larger datasets and techniques to prove the feasibility of single-step next prediction and discrete encoding.</a:t>
            </a:r>
            <a:endParaRPr kumimoji="1" lang="zh-CN" altLang="en-US" dirty="0"/>
          </a:p>
        </p:txBody>
      </p:sp>
      <p:sp>
        <p:nvSpPr>
          <p:cNvPr id="4" name="灯片编号占位符 3"/>
          <p:cNvSpPr>
            <a:spLocks noGrp="1"/>
          </p:cNvSpPr>
          <p:nvPr>
            <p:ph type="sldNum" sz="quarter" idx="5"/>
          </p:nvPr>
        </p:nvSpPr>
        <p:spPr/>
        <p:txBody>
          <a:bodyPr/>
          <a:lstStyle/>
          <a:p>
            <a:fld id="{3CC397BA-88BF-4B85-BBCA-CF99FEAC4A1E}" type="slidenum">
              <a:rPr lang="zh-CN" altLang="en-US" smtClean="0"/>
              <a:t>13</a:t>
            </a:fld>
            <a:endParaRPr lang="zh-CN" altLang="en-US"/>
          </a:p>
        </p:txBody>
      </p:sp>
    </p:spTree>
    <p:extLst>
      <p:ext uri="{BB962C8B-B14F-4D97-AF65-F5344CB8AC3E}">
        <p14:creationId xmlns:p14="http://schemas.microsoft.com/office/powerpoint/2010/main" val="6821446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'Transfusion' uses a discrete autoregressive approach for text and a continuous diffusion method for image learning.</a:t>
            </a:r>
            <a:r>
              <a:rPr lang="zh-CN" altLang="en-US" b="0" i="0" dirty="0">
                <a:solidFill>
                  <a:srgbClr val="191B1F"/>
                </a:solidFill>
                <a:effectLst/>
                <a:latin typeface="-apple-system"/>
              </a:rPr>
              <a:t> </a:t>
            </a:r>
            <a:endParaRPr lang="en-US" altLang="zh-CN" b="0" i="0" dirty="0">
              <a:solidFill>
                <a:srgbClr val="191B1F"/>
              </a:solidFill>
              <a:effectLst/>
              <a:latin typeface="-apple-system"/>
            </a:endParaRPr>
          </a:p>
          <a:p>
            <a:r>
              <a:rPr lang="en-US" altLang="zh-CN" dirty="0"/>
              <a:t>Discretization reduces the representation power, which often leads to performance degradation in multimodal understanding tasks. To address this, Transfusion proposes using continuous embedding to represent image input tokens.</a:t>
            </a:r>
            <a:endParaRPr kumimoji="1" lang="zh-CN" altLang="en-US" dirty="0"/>
          </a:p>
        </p:txBody>
      </p:sp>
      <p:sp>
        <p:nvSpPr>
          <p:cNvPr id="4" name="灯片编号占位符 3"/>
          <p:cNvSpPr>
            <a:spLocks noGrp="1"/>
          </p:cNvSpPr>
          <p:nvPr>
            <p:ph type="sldNum" sz="quarter" idx="5"/>
          </p:nvPr>
        </p:nvSpPr>
        <p:spPr/>
        <p:txBody>
          <a:bodyPr/>
          <a:lstStyle/>
          <a:p>
            <a:fld id="{3CC397BA-88BF-4B85-BBCA-CF99FEAC4A1E}" type="slidenum">
              <a:rPr lang="zh-CN" altLang="en-US" smtClean="0"/>
              <a:t>15</a:t>
            </a:fld>
            <a:endParaRPr lang="zh-CN" altLang="en-US"/>
          </a:p>
        </p:txBody>
      </p:sp>
    </p:spTree>
    <p:extLst>
      <p:ext uri="{BB962C8B-B14F-4D97-AF65-F5344CB8AC3E}">
        <p14:creationId xmlns:p14="http://schemas.microsoft.com/office/powerpoint/2010/main" val="3111822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191B1F"/>
                </a:solidFill>
                <a:effectLst/>
                <a:latin typeface="-apple-system"/>
              </a:rPr>
              <a:t>从一个纯</a:t>
            </a:r>
            <a:r>
              <a:rPr lang="en-US" altLang="zh-CN" b="0" i="0" dirty="0" err="1">
                <a:solidFill>
                  <a:srgbClr val="191B1F"/>
                </a:solidFill>
                <a:effectLst/>
                <a:latin typeface="-apple-system"/>
              </a:rPr>
              <a:t>noice</a:t>
            </a:r>
            <a:r>
              <a:rPr lang="en-US" altLang="zh-CN" b="0" i="0" dirty="0">
                <a:solidFill>
                  <a:srgbClr val="191B1F"/>
                </a:solidFill>
                <a:effectLst/>
                <a:latin typeface="-apple-system"/>
              </a:rPr>
              <a:t> </a:t>
            </a:r>
            <a:r>
              <a:rPr lang="en-US" altLang="zh-CN" b="0" i="0" dirty="0" err="1">
                <a:solidFill>
                  <a:srgbClr val="191B1F"/>
                </a:solidFill>
                <a:effectLst/>
                <a:latin typeface="-apple-system"/>
              </a:rPr>
              <a:t>x_T</a:t>
            </a:r>
            <a:r>
              <a:rPr lang="zh-CN" altLang="en-US" b="0" i="0" dirty="0">
                <a:solidFill>
                  <a:srgbClr val="191B1F"/>
                </a:solidFill>
                <a:effectLst/>
                <a:latin typeface="-apple-system"/>
              </a:rPr>
              <a:t>出发，其形状为</a:t>
            </a:r>
            <a:r>
              <a:rPr lang="en-US" altLang="zh-CN" b="0" i="0" dirty="0">
                <a:solidFill>
                  <a:srgbClr val="191B1F"/>
                </a:solidFill>
                <a:effectLst/>
                <a:latin typeface="-apple-system"/>
              </a:rPr>
              <a:t>n</a:t>
            </a:r>
            <a:r>
              <a:rPr lang="zh-CN" altLang="en-US" b="0" i="0" dirty="0">
                <a:solidFill>
                  <a:srgbClr val="191B1F"/>
                </a:solidFill>
                <a:effectLst/>
                <a:latin typeface="-apple-system"/>
              </a:rPr>
              <a:t>个</a:t>
            </a:r>
            <a:r>
              <a:rPr lang="en-US" altLang="zh-CN" b="0" i="0" dirty="0">
                <a:solidFill>
                  <a:srgbClr val="191B1F"/>
                </a:solidFill>
                <a:effectLst/>
                <a:latin typeface="-apple-system"/>
              </a:rPr>
              <a:t>image patches</a:t>
            </a:r>
            <a:r>
              <a:rPr lang="zh-CN" altLang="en-US" b="0" i="0" dirty="0">
                <a:solidFill>
                  <a:srgbClr val="191B1F"/>
                </a:solidFill>
                <a:effectLst/>
                <a:latin typeface="-apple-system"/>
              </a:rPr>
              <a:t>，把这个</a:t>
            </a:r>
            <a:r>
              <a:rPr lang="en-US" altLang="zh-CN" b="0" i="0" dirty="0" err="1">
                <a:solidFill>
                  <a:srgbClr val="191B1F"/>
                </a:solidFill>
                <a:effectLst/>
                <a:latin typeface="-apple-system"/>
              </a:rPr>
              <a:t>x_T</a:t>
            </a:r>
            <a:r>
              <a:rPr lang="zh-CN" altLang="en-US" b="0" i="0" dirty="0">
                <a:solidFill>
                  <a:srgbClr val="191B1F"/>
                </a:solidFill>
                <a:effectLst/>
                <a:latin typeface="-apple-system"/>
              </a:rPr>
              <a:t>扔给</a:t>
            </a:r>
            <a:r>
              <a:rPr lang="en-US" altLang="zh-CN" b="0" i="0" dirty="0">
                <a:solidFill>
                  <a:srgbClr val="191B1F"/>
                </a:solidFill>
                <a:effectLst/>
                <a:latin typeface="-apple-system"/>
              </a:rPr>
              <a:t>transformer</a:t>
            </a:r>
            <a:r>
              <a:rPr lang="zh-CN" altLang="en-US" b="0" i="0" dirty="0">
                <a:solidFill>
                  <a:srgbClr val="191B1F"/>
                </a:solidFill>
                <a:effectLst/>
                <a:latin typeface="-apple-system"/>
              </a:rPr>
              <a:t>，并去噪</a:t>
            </a:r>
            <a:r>
              <a:rPr lang="en-US" altLang="zh-CN" b="0" i="0" dirty="0">
                <a:solidFill>
                  <a:srgbClr val="191B1F"/>
                </a:solidFill>
                <a:effectLst/>
                <a:latin typeface="-apple-system"/>
              </a:rPr>
              <a:t>T</a:t>
            </a:r>
            <a:r>
              <a:rPr lang="zh-CN" altLang="en-US" b="0" i="0" dirty="0">
                <a:solidFill>
                  <a:srgbClr val="191B1F"/>
                </a:solidFill>
                <a:effectLst/>
                <a:latin typeface="-apple-system"/>
              </a:rPr>
              <a:t>次。</a:t>
            </a:r>
          </a:p>
          <a:p>
            <a:pPr algn="l"/>
            <a:r>
              <a:rPr lang="zh-CN" altLang="en-US" b="0" i="0" dirty="0">
                <a:solidFill>
                  <a:srgbClr val="191B1F"/>
                </a:solidFill>
                <a:effectLst/>
                <a:latin typeface="-apple-system"/>
              </a:rPr>
              <a:t>每一步</a:t>
            </a:r>
            <a:r>
              <a:rPr lang="en-US" altLang="zh-CN" b="0" i="0" dirty="0">
                <a:solidFill>
                  <a:srgbClr val="191B1F"/>
                </a:solidFill>
                <a:effectLst/>
                <a:latin typeface="-apple-system"/>
              </a:rPr>
              <a:t>t</a:t>
            </a:r>
            <a:r>
              <a:rPr lang="zh-CN" altLang="en-US" b="0" i="0" dirty="0">
                <a:solidFill>
                  <a:srgbClr val="191B1F"/>
                </a:solidFill>
                <a:effectLst/>
                <a:latin typeface="-apple-system"/>
              </a:rPr>
              <a:t>，预测</a:t>
            </a:r>
            <a:r>
              <a:rPr lang="en-US" altLang="zh-CN" b="0" i="0" u="none" strike="noStrike" dirty="0">
                <a:solidFill>
                  <a:srgbClr val="09408E"/>
                </a:solidFill>
                <a:effectLst/>
                <a:latin typeface="-apple-system"/>
                <a:hlinkClick r:id="rId3"/>
              </a:rPr>
              <a:t>noise</a:t>
            </a:r>
            <a:r>
              <a:rPr lang="zh-CN" altLang="en-US" b="0" i="0" dirty="0">
                <a:solidFill>
                  <a:srgbClr val="191B1F"/>
                </a:solidFill>
                <a:effectLst/>
                <a:latin typeface="-apple-system"/>
              </a:rPr>
              <a:t>的量级（用</a:t>
            </a:r>
            <a:r>
              <a:rPr lang="en-US" altLang="zh-CN" b="0" i="0" dirty="0">
                <a:solidFill>
                  <a:srgbClr val="191B1F"/>
                </a:solidFill>
                <a:effectLst/>
                <a:latin typeface="-apple-system"/>
              </a:rPr>
              <a:t>transformer</a:t>
            </a:r>
            <a:r>
              <a:rPr lang="zh-CN" altLang="en-US" b="0" i="0" dirty="0">
                <a:solidFill>
                  <a:srgbClr val="191B1F"/>
                </a:solidFill>
                <a:effectLst/>
                <a:latin typeface="-apple-system"/>
              </a:rPr>
              <a:t>来预测，然后</a:t>
            </a:r>
          </a:p>
          <a:p>
            <a:pPr algn="l"/>
            <a:r>
              <a:rPr lang="en-US" altLang="zh-CN" b="0" i="0" dirty="0" err="1">
                <a:solidFill>
                  <a:srgbClr val="191B1F"/>
                </a:solidFill>
                <a:effectLst/>
                <a:latin typeface="-apple-system"/>
              </a:rPr>
              <a:t>x_t</a:t>
            </a:r>
            <a:r>
              <a:rPr lang="en-US" altLang="zh-CN" b="0" i="0" dirty="0">
                <a:solidFill>
                  <a:srgbClr val="191B1F"/>
                </a:solidFill>
                <a:effectLst/>
                <a:latin typeface="-apple-system"/>
              </a:rPr>
              <a:t> </a:t>
            </a:r>
            <a:r>
              <a:rPr lang="zh-CN" altLang="en-US" b="0" i="0" dirty="0">
                <a:solidFill>
                  <a:srgbClr val="191B1F"/>
                </a:solidFill>
                <a:effectLst/>
                <a:latin typeface="-apple-system"/>
              </a:rPr>
              <a:t>去除预测出来的</a:t>
            </a:r>
            <a:r>
              <a:rPr lang="en-US" altLang="zh-CN" b="0" i="0" dirty="0">
                <a:solidFill>
                  <a:srgbClr val="191B1F"/>
                </a:solidFill>
                <a:effectLst/>
                <a:latin typeface="-apple-system"/>
              </a:rPr>
              <a:t>Noise</a:t>
            </a:r>
            <a:r>
              <a:rPr lang="zh-CN" altLang="en-US" b="0" i="0" dirty="0">
                <a:solidFill>
                  <a:srgbClr val="191B1F"/>
                </a:solidFill>
                <a:effectLst/>
                <a:latin typeface="-apple-system"/>
              </a:rPr>
              <a:t>两级，得到</a:t>
            </a:r>
            <a:r>
              <a:rPr lang="en-US" altLang="zh-CN" b="0" i="0" dirty="0">
                <a:solidFill>
                  <a:srgbClr val="191B1F"/>
                </a:solidFill>
                <a:effectLst/>
                <a:latin typeface="-apple-system"/>
              </a:rPr>
              <a:t>x_t-1</a:t>
            </a:r>
            <a:r>
              <a:rPr lang="zh-CN" altLang="en-US" b="0" i="0" dirty="0">
                <a:solidFill>
                  <a:srgbClr val="191B1F"/>
                </a:solidFill>
                <a:effectLst/>
                <a:latin typeface="-apple-system"/>
              </a:rPr>
              <a:t>。</a:t>
            </a:r>
          </a:p>
          <a:p>
            <a:pPr algn="l"/>
            <a:r>
              <a:rPr lang="zh-CN" altLang="en-US" b="0" i="0" dirty="0">
                <a:solidFill>
                  <a:srgbClr val="191B1F"/>
                </a:solidFill>
                <a:effectLst/>
                <a:latin typeface="-apple-system"/>
              </a:rPr>
              <a:t>然后</a:t>
            </a:r>
            <a:r>
              <a:rPr lang="en-US" altLang="zh-CN" b="0" i="0" dirty="0">
                <a:solidFill>
                  <a:srgbClr val="191B1F"/>
                </a:solidFill>
                <a:effectLst/>
                <a:latin typeface="-apple-system"/>
              </a:rPr>
              <a:t>x_t-1</a:t>
            </a:r>
            <a:r>
              <a:rPr lang="zh-CN" altLang="en-US" b="0" i="0" dirty="0">
                <a:solidFill>
                  <a:srgbClr val="191B1F"/>
                </a:solidFill>
                <a:effectLst/>
                <a:latin typeface="-apple-system"/>
              </a:rPr>
              <a:t>就覆盖掉</a:t>
            </a:r>
            <a:r>
              <a:rPr lang="en-US" altLang="zh-CN" b="0" i="0" dirty="0" err="1">
                <a:solidFill>
                  <a:srgbClr val="191B1F"/>
                </a:solidFill>
                <a:effectLst/>
                <a:latin typeface="-apple-system"/>
              </a:rPr>
              <a:t>x_t</a:t>
            </a:r>
            <a:r>
              <a:rPr lang="zh-CN" altLang="en-US" b="0" i="0" dirty="0">
                <a:solidFill>
                  <a:srgbClr val="191B1F"/>
                </a:solidFill>
                <a:effectLst/>
                <a:latin typeface="-apple-system"/>
              </a:rPr>
              <a:t>，进行下一步</a:t>
            </a:r>
            <a:r>
              <a:rPr lang="en-US" altLang="zh-CN" b="0" i="0" u="none" strike="noStrike" dirty="0">
                <a:solidFill>
                  <a:srgbClr val="09408E"/>
                </a:solidFill>
                <a:effectLst/>
                <a:latin typeface="-apple-system"/>
                <a:hlinkClick r:id="rId4"/>
              </a:rPr>
              <a:t>t-1</a:t>
            </a:r>
            <a:r>
              <a:rPr lang="zh-CN" altLang="en-US" b="0" i="0" dirty="0">
                <a:solidFill>
                  <a:srgbClr val="191B1F"/>
                </a:solidFill>
                <a:effectLst/>
                <a:latin typeface="-apple-system"/>
              </a:rPr>
              <a:t>的操作。</a:t>
            </a:r>
          </a:p>
          <a:p>
            <a:pPr algn="l"/>
            <a:r>
              <a:rPr lang="zh-CN" altLang="en-US" b="0" i="0" dirty="0">
                <a:solidFill>
                  <a:srgbClr val="191B1F"/>
                </a:solidFill>
                <a:effectLst/>
                <a:latin typeface="-apple-system"/>
              </a:rPr>
              <a:t>如此，就得到了</a:t>
            </a:r>
            <a:r>
              <a:rPr lang="en-US" altLang="zh-CN" b="0" i="0" dirty="0">
                <a:solidFill>
                  <a:srgbClr val="191B1F"/>
                </a:solidFill>
                <a:effectLst/>
                <a:latin typeface="-apple-system"/>
              </a:rPr>
              <a:t>x_0</a:t>
            </a:r>
            <a:r>
              <a:rPr lang="zh-CN" altLang="en-US" b="0" i="0" dirty="0">
                <a:solidFill>
                  <a:srgbClr val="191B1F"/>
                </a:solidFill>
                <a:effectLst/>
                <a:latin typeface="-apple-system"/>
              </a:rPr>
              <a:t>，是我们生成出来的</a:t>
            </a:r>
            <a:r>
              <a:rPr lang="en-US" altLang="zh-CN" b="0" i="0" dirty="0">
                <a:solidFill>
                  <a:srgbClr val="191B1F"/>
                </a:solidFill>
                <a:effectLst/>
                <a:latin typeface="-apple-system"/>
              </a:rPr>
              <a:t>image</a:t>
            </a:r>
            <a:r>
              <a:rPr lang="zh-CN" altLang="en-US" b="0" i="0" dirty="0">
                <a:solidFill>
                  <a:srgbClr val="191B1F"/>
                </a:solidFill>
                <a:effectLst/>
                <a:latin typeface="-apple-system"/>
              </a:rPr>
              <a:t>。</a:t>
            </a:r>
            <a:endParaRPr lang="en-US" altLang="zh-CN" b="0" i="0" dirty="0">
              <a:solidFill>
                <a:srgbClr val="191B1F"/>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91B1F"/>
                </a:solidFill>
                <a:effectLst/>
                <a:latin typeface="-apple-system"/>
              </a:rPr>
              <a:t>从上述训练目标可以看出，训练时对于文本来说需要每个</a:t>
            </a:r>
            <a:r>
              <a:rPr lang="en-US" altLang="zh-CN" b="0" i="0" dirty="0">
                <a:solidFill>
                  <a:srgbClr val="191B1F"/>
                </a:solidFill>
                <a:effectLst/>
                <a:latin typeface="-apple-system"/>
              </a:rPr>
              <a:t>token</a:t>
            </a:r>
            <a:r>
              <a:rPr lang="zh-CN" altLang="en-US" b="0" i="0" dirty="0">
                <a:solidFill>
                  <a:srgbClr val="191B1F"/>
                </a:solidFill>
                <a:effectLst/>
                <a:latin typeface="-apple-system"/>
              </a:rPr>
              <a:t>都计算对应的损失，而对于图像来说，是用整张图像</a:t>
            </a:r>
            <a:r>
              <a:rPr lang="en-US" altLang="zh-CN" b="0" i="0" dirty="0">
                <a:solidFill>
                  <a:srgbClr val="191B1F"/>
                </a:solidFill>
                <a:effectLst/>
                <a:latin typeface="-apple-system"/>
              </a:rPr>
              <a:t>token</a:t>
            </a:r>
            <a:r>
              <a:rPr lang="zh-CN" altLang="en-US" b="0" i="0" dirty="0">
                <a:solidFill>
                  <a:srgbClr val="191B1F"/>
                </a:solidFill>
                <a:effectLst/>
                <a:latin typeface="-apple-system"/>
              </a:rPr>
              <a:t>一起计算</a:t>
            </a:r>
            <a:r>
              <a:rPr lang="en-US" altLang="zh-CN" b="0" i="0" dirty="0">
                <a:solidFill>
                  <a:srgbClr val="191B1F"/>
                </a:solidFill>
                <a:effectLst/>
                <a:latin typeface="-apple-system"/>
              </a:rPr>
              <a:t>diffusion</a:t>
            </a:r>
            <a:r>
              <a:rPr lang="zh-CN" altLang="en-US" b="0" i="0" dirty="0">
                <a:solidFill>
                  <a:srgbClr val="191B1F"/>
                </a:solidFill>
                <a:effectLst/>
                <a:latin typeface="-apple-system"/>
              </a:rPr>
              <a:t>去噪</a:t>
            </a:r>
            <a:r>
              <a:rPr lang="en-US" altLang="zh-CN" b="0" i="0" dirty="0">
                <a:solidFill>
                  <a:srgbClr val="191B1F"/>
                </a:solidFill>
                <a:effectLst/>
                <a:latin typeface="-apple-system"/>
              </a:rPr>
              <a:t>loss</a:t>
            </a:r>
            <a:r>
              <a:rPr lang="zh-CN" altLang="en-US" b="0" i="0" dirty="0">
                <a:solidFill>
                  <a:srgbClr val="191B1F"/>
                </a:solidFill>
                <a:effectLst/>
                <a:latin typeface="-apple-system"/>
              </a:rPr>
              <a:t>。</a:t>
            </a:r>
            <a:endParaRPr kumimoji="1" lang="zh-CN" altLang="en-US" dirty="0"/>
          </a:p>
          <a:p>
            <a:pPr algn="l"/>
            <a:endParaRPr lang="zh-CN" altLang="en-US" b="0" i="0" dirty="0">
              <a:solidFill>
                <a:srgbClr val="191B1F"/>
              </a:solidFill>
              <a:effectLst/>
              <a:latin typeface="-apple-system"/>
            </a:endParaRPr>
          </a:p>
          <a:p>
            <a:endParaRPr kumimoji="1" lang="zh-CN" altLang="en-US" dirty="0"/>
          </a:p>
        </p:txBody>
      </p:sp>
      <p:sp>
        <p:nvSpPr>
          <p:cNvPr id="4" name="灯片编号占位符 3"/>
          <p:cNvSpPr>
            <a:spLocks noGrp="1"/>
          </p:cNvSpPr>
          <p:nvPr>
            <p:ph type="sldNum" sz="quarter" idx="5"/>
          </p:nvPr>
        </p:nvSpPr>
        <p:spPr/>
        <p:txBody>
          <a:bodyPr/>
          <a:lstStyle/>
          <a:p>
            <a:fld id="{3CC397BA-88BF-4B85-BBCA-CF99FEAC4A1E}" type="slidenum">
              <a:rPr lang="zh-CN" altLang="en-US" smtClean="0"/>
              <a:t>16</a:t>
            </a:fld>
            <a:endParaRPr lang="zh-CN" altLang="en-US"/>
          </a:p>
        </p:txBody>
      </p:sp>
    </p:spTree>
    <p:extLst>
      <p:ext uri="{BB962C8B-B14F-4D97-AF65-F5344CB8AC3E}">
        <p14:creationId xmlns:p14="http://schemas.microsoft.com/office/powerpoint/2010/main" val="35672195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Parity FLOP Ratio is the relative amount of Transfusion FLOPs needed to match the results of Chameleon 7B</a:t>
            </a:r>
            <a:endParaRPr kumimoji="1" lang="zh-CN" altLang="en-US" dirty="0"/>
          </a:p>
        </p:txBody>
      </p:sp>
      <p:sp>
        <p:nvSpPr>
          <p:cNvPr id="4" name="灯片编号占位符 3"/>
          <p:cNvSpPr>
            <a:spLocks noGrp="1"/>
          </p:cNvSpPr>
          <p:nvPr>
            <p:ph type="sldNum" sz="quarter" idx="5"/>
          </p:nvPr>
        </p:nvSpPr>
        <p:spPr/>
        <p:txBody>
          <a:bodyPr/>
          <a:lstStyle/>
          <a:p>
            <a:fld id="{3CC397BA-88BF-4B85-BBCA-CF99FEAC4A1E}" type="slidenum">
              <a:rPr lang="zh-CN" altLang="en-US" smtClean="0"/>
              <a:t>17</a:t>
            </a:fld>
            <a:endParaRPr lang="zh-CN" altLang="en-US"/>
          </a:p>
        </p:txBody>
      </p:sp>
    </p:spTree>
    <p:extLst>
      <p:ext uri="{BB962C8B-B14F-4D97-AF65-F5344CB8AC3E}">
        <p14:creationId xmlns:p14="http://schemas.microsoft.com/office/powerpoint/2010/main" val="25282435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 is evident that the bidirectional attention mechanism is crucial. We can define the model on different sizes of latent pixel blocks; larger sizes require less computation, but text performance degrades as patch size increases. Additionally, the advantage of U-NET over the linear method increases with more parameters.</a:t>
            </a:r>
            <a:endParaRPr kumimoji="1" lang="zh-CN" altLang="en-US" dirty="0"/>
          </a:p>
        </p:txBody>
      </p:sp>
      <p:sp>
        <p:nvSpPr>
          <p:cNvPr id="4" name="灯片编号占位符 3"/>
          <p:cNvSpPr>
            <a:spLocks noGrp="1"/>
          </p:cNvSpPr>
          <p:nvPr>
            <p:ph type="sldNum" sz="quarter" idx="5"/>
          </p:nvPr>
        </p:nvSpPr>
        <p:spPr/>
        <p:txBody>
          <a:bodyPr/>
          <a:lstStyle/>
          <a:p>
            <a:fld id="{3CC397BA-88BF-4B85-BBCA-CF99FEAC4A1E}" type="slidenum">
              <a:rPr lang="zh-CN" altLang="en-US" smtClean="0"/>
              <a:t>18</a:t>
            </a:fld>
            <a:endParaRPr lang="zh-CN" altLang="en-US"/>
          </a:p>
        </p:txBody>
      </p:sp>
    </p:spTree>
    <p:extLst>
      <p:ext uri="{BB962C8B-B14F-4D97-AF65-F5344CB8AC3E}">
        <p14:creationId xmlns:p14="http://schemas.microsoft.com/office/powerpoint/2010/main" val="21197153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397BA-88BF-4B85-BBCA-CF99FEAC4A1E}" type="slidenum">
              <a:rPr lang="zh-CN" altLang="en-US" smtClean="0"/>
              <a:t>19</a:t>
            </a:fld>
            <a:endParaRPr lang="zh-CN" altLang="en-US"/>
          </a:p>
        </p:txBody>
      </p:sp>
    </p:spTree>
    <p:extLst>
      <p:ext uri="{BB962C8B-B14F-4D97-AF65-F5344CB8AC3E}">
        <p14:creationId xmlns:p14="http://schemas.microsoft.com/office/powerpoint/2010/main" val="465711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An overview of Show-o. The input data, regardless of its modalities, is tokenized and then prompted into a formatted input sequence. Show-o processes text tokens autoregressively with causal attention and image tokens in (discrete) denoising diffusion modeling via full attention, and then generates the desired output.</a:t>
            </a:r>
            <a:r>
              <a:rPr lang="zh-CN" altLang="en-US" b="1" i="0" dirty="0">
                <a:solidFill>
                  <a:srgbClr val="191B1F"/>
                </a:solidFill>
                <a:effectLst/>
                <a:latin typeface="-apple-system"/>
              </a:rPr>
              <a:t>生成式的掩码建模等价于</a:t>
            </a:r>
            <a:r>
              <a:rPr lang="en-US" altLang="zh-CN" b="1" i="0" dirty="0">
                <a:solidFill>
                  <a:srgbClr val="191B1F"/>
                </a:solidFill>
                <a:effectLst/>
                <a:latin typeface="-apple-system"/>
              </a:rPr>
              <a:t>discrete diffusion</a:t>
            </a:r>
            <a:r>
              <a:rPr lang="zh-CN" altLang="en-US" b="1" i="0" dirty="0">
                <a:solidFill>
                  <a:srgbClr val="191B1F"/>
                </a:solidFill>
                <a:effectLst/>
                <a:latin typeface="-apple-system"/>
              </a:rPr>
              <a:t>过程，因此跟随之前的</a:t>
            </a:r>
            <a:r>
              <a:rPr lang="en-US" altLang="zh-CN" b="1" i="0" dirty="0">
                <a:solidFill>
                  <a:srgbClr val="191B1F"/>
                </a:solidFill>
                <a:effectLst/>
                <a:latin typeface="-apple-system"/>
              </a:rPr>
              <a:t>MASKGIT</a:t>
            </a:r>
            <a:r>
              <a:rPr lang="zh-CN" altLang="en-US" b="1" i="0" dirty="0">
                <a:solidFill>
                  <a:srgbClr val="191B1F"/>
                </a:solidFill>
                <a:effectLst/>
                <a:latin typeface="-apple-system"/>
              </a:rPr>
              <a:t>生成式的掩码建模任务来进行图像生成的学习，等效于结合了</a:t>
            </a:r>
            <a:r>
              <a:rPr lang="en-US" altLang="zh-CN" b="1" i="0" dirty="0">
                <a:solidFill>
                  <a:srgbClr val="191B1F"/>
                </a:solidFill>
                <a:effectLst/>
                <a:latin typeface="-apple-system"/>
              </a:rPr>
              <a:t>diffusion</a:t>
            </a:r>
            <a:r>
              <a:rPr lang="zh-CN" altLang="en-US" b="1" i="0" dirty="0">
                <a:solidFill>
                  <a:srgbClr val="191B1F"/>
                </a:solidFill>
                <a:effectLst/>
                <a:latin typeface="-apple-system"/>
              </a:rPr>
              <a:t>来完成图像生成任务的学习。</a:t>
            </a:r>
            <a:endParaRPr lang="en-US" altLang="zh-CN" b="1" i="0" dirty="0">
              <a:solidFill>
                <a:srgbClr val="191B1F"/>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5"/>
          </p:nvPr>
        </p:nvSpPr>
        <p:spPr/>
        <p:txBody>
          <a:bodyPr/>
          <a:lstStyle/>
          <a:p>
            <a:fld id="{3CC397BA-88BF-4B85-BBCA-CF99FEAC4A1E}" type="slidenum">
              <a:rPr lang="zh-CN" altLang="en-US" smtClean="0"/>
              <a:t>20</a:t>
            </a:fld>
            <a:endParaRPr lang="zh-CN" altLang="en-US"/>
          </a:p>
        </p:txBody>
      </p:sp>
    </p:spTree>
    <p:extLst>
      <p:ext uri="{BB962C8B-B14F-4D97-AF65-F5344CB8AC3E}">
        <p14:creationId xmlns:p14="http://schemas.microsoft.com/office/powerpoint/2010/main" val="2473172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a:t>
            </a:r>
            <a:r>
              <a:rPr kumimoji="1" lang="en" altLang="zh-CN" dirty="0"/>
              <a:t>uman-level AI OR AGI</a:t>
            </a:r>
          </a:p>
          <a:p>
            <a:r>
              <a:rPr lang="en-US" altLang="zh-CN" dirty="0"/>
              <a:t>n GTC 2024, Jensen Huang introduced the concept learning but truly understanding multimodal inputs—ranging from text, video, and even brainwave signals. </a:t>
            </a:r>
          </a:p>
          <a:p>
            <a:r>
              <a:rPr lang="en-US" altLang="zh-CN" dirty="0"/>
              <a:t>The goal is to create an AI capable of both receiving and producing complex multimodal content seamlessly.</a:t>
            </a:r>
          </a:p>
          <a:p>
            <a:r>
              <a:rPr kumimoji="1" lang="en-US" altLang="zh-CN" dirty="0"/>
              <a:t>Some one would ask is it necessary to form a big model to do everything it seems like to create a big rocket by </a:t>
            </a:r>
            <a:r>
              <a:rPr kumimoji="1" lang="en-US" altLang="zh-CN" dirty="0" err="1"/>
              <a:t>ellon</a:t>
            </a:r>
            <a:r>
              <a:rPr kumimoji="1" lang="en-US" altLang="zh-CN" dirty="0"/>
              <a:t> mask it is easy to get a complex Composed of several components but the bigger one is cheaper and promising</a:t>
            </a:r>
          </a:p>
          <a:p>
            <a:endParaRPr kumimoji="1" lang="en" altLang="zh-CN" dirty="0"/>
          </a:p>
        </p:txBody>
      </p:sp>
      <p:sp>
        <p:nvSpPr>
          <p:cNvPr id="4" name="灯片编号占位符 3"/>
          <p:cNvSpPr>
            <a:spLocks noGrp="1"/>
          </p:cNvSpPr>
          <p:nvPr>
            <p:ph type="sldNum" sz="quarter" idx="5"/>
          </p:nvPr>
        </p:nvSpPr>
        <p:spPr/>
        <p:txBody>
          <a:bodyPr/>
          <a:lstStyle/>
          <a:p>
            <a:fld id="{3CC397BA-88BF-4B85-BBCA-CF99FEAC4A1E}" type="slidenum">
              <a:rPr lang="zh-CN" altLang="en-US" smtClean="0"/>
              <a:t>2</a:t>
            </a:fld>
            <a:endParaRPr lang="zh-CN" altLang="en-US"/>
          </a:p>
        </p:txBody>
      </p:sp>
    </p:spTree>
    <p:extLst>
      <p:ext uri="{BB962C8B-B14F-4D97-AF65-F5344CB8AC3E}">
        <p14:creationId xmlns:p14="http://schemas.microsoft.com/office/powerpoint/2010/main" val="18256306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Char char="•"/>
            </a:pPr>
            <a:r>
              <a:rPr lang="zh-CN" altLang="en-US" b="1" i="0" dirty="0">
                <a:solidFill>
                  <a:srgbClr val="191B1F"/>
                </a:solidFill>
                <a:effectLst/>
                <a:latin typeface="-apple-system"/>
              </a:rPr>
              <a:t>训练阶段</a:t>
            </a:r>
            <a:r>
              <a:rPr lang="zh-CN" altLang="en-US" b="0" i="0" dirty="0">
                <a:solidFill>
                  <a:srgbClr val="191B1F"/>
                </a:solidFill>
                <a:effectLst/>
                <a:latin typeface="-apple-system"/>
              </a:rPr>
              <a:t>主要包含</a:t>
            </a:r>
            <a:r>
              <a:rPr lang="zh-CN" altLang="en-US" b="1" i="0" dirty="0">
                <a:solidFill>
                  <a:srgbClr val="191B1F"/>
                </a:solidFill>
                <a:effectLst/>
                <a:latin typeface="-apple-system"/>
              </a:rPr>
              <a:t>三个过程</a:t>
            </a:r>
            <a:r>
              <a:rPr lang="zh-CN" altLang="en-US" b="0" i="0" dirty="0">
                <a:solidFill>
                  <a:srgbClr val="191B1F"/>
                </a:solidFill>
                <a:effectLst/>
                <a:latin typeface="-apple-system"/>
              </a:rPr>
              <a:t>，每个阶段任务的数据随机采样构成</a:t>
            </a:r>
            <a:r>
              <a:rPr lang="en-US" altLang="zh-CN" b="0" i="0" dirty="0">
                <a:solidFill>
                  <a:srgbClr val="191B1F"/>
                </a:solidFill>
                <a:effectLst/>
                <a:latin typeface="-apple-system"/>
              </a:rPr>
              <a:t>batch</a:t>
            </a:r>
            <a:r>
              <a:rPr lang="zh-CN" altLang="en-US" b="0" i="0" dirty="0">
                <a:solidFill>
                  <a:srgbClr val="191B1F"/>
                </a:solidFill>
                <a:effectLst/>
                <a:latin typeface="-apple-system"/>
              </a:rPr>
              <a:t>。</a:t>
            </a:r>
            <a:endParaRPr lang="en-US" altLang="zh-CN" b="1" i="0" dirty="0">
              <a:solidFill>
                <a:srgbClr val="191B1F"/>
              </a:solidFill>
              <a:effectLst/>
              <a:latin typeface="-apple-system"/>
            </a:endParaRPr>
          </a:p>
          <a:p>
            <a:r>
              <a:rPr lang="zh-CN" altLang="en-US" b="0" i="0" dirty="0">
                <a:solidFill>
                  <a:srgbClr val="191B1F"/>
                </a:solidFill>
                <a:effectLst/>
                <a:latin typeface="-apple-system"/>
              </a:rPr>
              <a:t>图像生成需要采用</a:t>
            </a:r>
            <a:r>
              <a:rPr lang="en-US" altLang="zh-CN" b="0" i="0" dirty="0" err="1">
                <a:solidFill>
                  <a:srgbClr val="191B1F"/>
                </a:solidFill>
                <a:effectLst/>
                <a:latin typeface="-apple-system"/>
              </a:rPr>
              <a:t>MaskGiT</a:t>
            </a:r>
            <a:r>
              <a:rPr lang="en-US" altLang="zh-CN" b="0" i="0" u="none" strike="noStrike" baseline="30000" dirty="0">
                <a:solidFill>
                  <a:srgbClr val="09408E"/>
                </a:solidFill>
                <a:effectLst/>
                <a:latin typeface="-apple-system"/>
                <a:hlinkClick r:id="rId3"/>
              </a:rPr>
              <a:t>[6]</a:t>
            </a:r>
            <a:r>
              <a:rPr lang="zh-CN" altLang="en-US" b="0" i="0" dirty="0">
                <a:solidFill>
                  <a:srgbClr val="191B1F"/>
                </a:solidFill>
                <a:effectLst/>
                <a:latin typeface="-apple-system"/>
              </a:rPr>
              <a:t>里的</a:t>
            </a:r>
            <a:r>
              <a:rPr lang="en-US" altLang="zh-CN" b="1" i="0" dirty="0">
                <a:solidFill>
                  <a:srgbClr val="191B1F"/>
                </a:solidFill>
                <a:effectLst/>
                <a:latin typeface="-apple-system"/>
              </a:rPr>
              <a:t>iterative decoding</a:t>
            </a:r>
            <a:r>
              <a:rPr lang="zh-CN" altLang="en-US" b="0" i="0" dirty="0">
                <a:solidFill>
                  <a:srgbClr val="191B1F"/>
                </a:solidFill>
                <a:effectLst/>
                <a:latin typeface="-apple-system"/>
              </a:rPr>
              <a:t>策略</a:t>
            </a:r>
            <a:endParaRPr lang="en-US" altLang="zh-CN" b="0" i="0" dirty="0">
              <a:solidFill>
                <a:srgbClr val="191B1F"/>
              </a:solidFill>
              <a:effectLst/>
              <a:latin typeface="-apple-system"/>
            </a:endParaRPr>
          </a:p>
          <a:p>
            <a:r>
              <a:rPr lang="zh-CN" altLang="en-US" dirty="0"/>
              <a:t>感性地理解为一张空白图。然后每次迭代都对这些</a:t>
            </a:r>
            <a:r>
              <a:rPr lang="en-US" altLang="zh-CN" dirty="0"/>
              <a:t>token</a:t>
            </a:r>
            <a:r>
              <a:rPr lang="zh-CN" altLang="en-US" dirty="0"/>
              <a:t>并行预测出对应的概率分布，概率分布中每个位置代表</a:t>
            </a:r>
            <a:r>
              <a:rPr lang="en-US" altLang="zh-CN" dirty="0"/>
              <a:t>visual vocabulary</a:t>
            </a:r>
            <a:r>
              <a:rPr lang="zh-CN" altLang="en-US" dirty="0"/>
              <a:t>中的一个</a:t>
            </a:r>
            <a:r>
              <a:rPr lang="en-US" altLang="zh-CN" dirty="0"/>
              <a:t>discrete embedding</a:t>
            </a:r>
            <a:r>
              <a:rPr lang="zh-CN" altLang="en-US" dirty="0"/>
              <a:t>概率，对每个位置得到最大的概率值作为其置信度分数。挑选置信度分数最高的保留并重写，其余的保持</a:t>
            </a:r>
            <a:r>
              <a:rPr lang="en-US" altLang="zh-CN" dirty="0"/>
              <a:t>mask</a:t>
            </a:r>
            <a:r>
              <a:rPr lang="zh-CN" altLang="en-US" dirty="0"/>
              <a:t>状态，重新进行</a:t>
            </a:r>
            <a:r>
              <a:rPr lang="en-US" altLang="zh-CN" dirty="0"/>
              <a:t>mask token</a:t>
            </a:r>
            <a:r>
              <a:rPr lang="zh-CN" altLang="en-US" dirty="0"/>
              <a:t>的预测。</a:t>
            </a:r>
            <a:endParaRPr lang="en-US" altLang="zh-CN" dirty="0"/>
          </a:p>
          <a:p>
            <a:r>
              <a:rPr lang="zh-CN" altLang="en-US" b="0" i="0" dirty="0">
                <a:solidFill>
                  <a:srgbClr val="191B1F"/>
                </a:solidFill>
                <a:effectLst/>
                <a:latin typeface="-apple-system"/>
              </a:rPr>
              <a:t>随机对图片</a:t>
            </a:r>
            <a:r>
              <a:rPr lang="en-US" altLang="zh-CN" b="0" i="0" dirty="0">
                <a:solidFill>
                  <a:srgbClr val="191B1F"/>
                </a:solidFill>
                <a:effectLst/>
                <a:latin typeface="-apple-system"/>
              </a:rPr>
              <a:t>token</a:t>
            </a:r>
            <a:r>
              <a:rPr lang="zh-CN" altLang="en-US" b="0" i="0" dirty="0">
                <a:solidFill>
                  <a:srgbClr val="191B1F"/>
                </a:solidFill>
                <a:effectLst/>
                <a:latin typeface="-apple-system"/>
              </a:rPr>
              <a:t>进行一定比例的</a:t>
            </a:r>
            <a:r>
              <a:rPr lang="en-US" altLang="zh-CN" b="0" i="0" dirty="0">
                <a:solidFill>
                  <a:srgbClr val="191B1F"/>
                </a:solidFill>
                <a:effectLst/>
                <a:latin typeface="-apple-system"/>
              </a:rPr>
              <a:t>mask</a:t>
            </a:r>
            <a:r>
              <a:rPr lang="zh-CN" altLang="en-US" b="0" i="0" dirty="0">
                <a:solidFill>
                  <a:srgbClr val="191B1F"/>
                </a:solidFill>
                <a:effectLst/>
                <a:latin typeface="-apple-system"/>
              </a:rPr>
              <a:t>，然后要求模型依据</a:t>
            </a:r>
            <a:r>
              <a:rPr lang="en-US" altLang="zh-CN" b="0" i="0" dirty="0">
                <a:solidFill>
                  <a:srgbClr val="191B1F"/>
                </a:solidFill>
                <a:effectLst/>
                <a:latin typeface="-apple-system"/>
              </a:rPr>
              <a:t>unmask image token</a:t>
            </a:r>
            <a:r>
              <a:rPr lang="zh-CN" altLang="en-US" b="0" i="0" dirty="0">
                <a:solidFill>
                  <a:srgbClr val="191B1F"/>
                </a:solidFill>
                <a:effectLst/>
                <a:latin typeface="-apple-system"/>
              </a:rPr>
              <a:t>和</a:t>
            </a:r>
            <a:r>
              <a:rPr lang="en-US" altLang="zh-CN" b="0" i="0" dirty="0">
                <a:solidFill>
                  <a:srgbClr val="191B1F"/>
                </a:solidFill>
                <a:effectLst/>
                <a:latin typeface="-apple-system"/>
              </a:rPr>
              <a:t>text token</a:t>
            </a:r>
            <a:r>
              <a:rPr lang="zh-CN" altLang="en-US" b="0" i="0" dirty="0">
                <a:solidFill>
                  <a:srgbClr val="191B1F"/>
                </a:solidFill>
                <a:effectLst/>
                <a:latin typeface="-apple-system"/>
              </a:rPr>
              <a:t>来完成对</a:t>
            </a:r>
            <a:r>
              <a:rPr lang="en-US" altLang="zh-CN" b="0" i="0" dirty="0">
                <a:solidFill>
                  <a:srgbClr val="191B1F"/>
                </a:solidFill>
                <a:effectLst/>
                <a:latin typeface="-apple-system"/>
              </a:rPr>
              <a:t>mask image token</a:t>
            </a:r>
            <a:r>
              <a:rPr lang="zh-CN" altLang="en-US" b="0" i="0" dirty="0">
                <a:solidFill>
                  <a:srgbClr val="191B1F"/>
                </a:solidFill>
                <a:effectLst/>
                <a:latin typeface="-apple-system"/>
              </a:rPr>
              <a:t>的重建</a:t>
            </a:r>
            <a:endParaRPr lang="zh-CN" altLang="en-US" dirty="0"/>
          </a:p>
        </p:txBody>
      </p:sp>
      <p:sp>
        <p:nvSpPr>
          <p:cNvPr id="4" name="灯片编号占位符 3"/>
          <p:cNvSpPr>
            <a:spLocks noGrp="1"/>
          </p:cNvSpPr>
          <p:nvPr>
            <p:ph type="sldNum" sz="quarter" idx="5"/>
          </p:nvPr>
        </p:nvSpPr>
        <p:spPr/>
        <p:txBody>
          <a:bodyPr/>
          <a:lstStyle/>
          <a:p>
            <a:fld id="{3CC397BA-88BF-4B85-BBCA-CF99FEAC4A1E}" type="slidenum">
              <a:rPr lang="zh-CN" altLang="en-US" smtClean="0"/>
              <a:t>21</a:t>
            </a:fld>
            <a:endParaRPr lang="zh-CN" altLang="en-US"/>
          </a:p>
        </p:txBody>
      </p:sp>
    </p:spTree>
    <p:extLst>
      <p:ext uri="{BB962C8B-B14F-4D97-AF65-F5344CB8AC3E}">
        <p14:creationId xmlns:p14="http://schemas.microsoft.com/office/powerpoint/2010/main" val="24056523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Performance on </a:t>
            </a:r>
            <a:r>
              <a:rPr lang="en-US" altLang="zh-CN" dirty="0"/>
              <a:t>multimodal understanding benchmarks</a:t>
            </a:r>
            <a:r>
              <a:rPr kumimoji="1" lang="en-US" altLang="zh-CN" dirty="0"/>
              <a:t> and </a:t>
            </a:r>
            <a:r>
              <a:rPr lang="en-US" altLang="zh-CN" dirty="0"/>
              <a:t>text-to-image generation</a:t>
            </a:r>
            <a:endParaRPr kumimoji="1" lang="en-US" altLang="zh-CN" dirty="0"/>
          </a:p>
          <a:p>
            <a:r>
              <a:rPr kumimoji="1" lang="en-US" altLang="zh-CN" dirty="0"/>
              <a:t>† denotes the </a:t>
            </a:r>
            <a:r>
              <a:rPr kumimoji="1" lang="en-US" altLang="zh-CN" dirty="0" err="1"/>
              <a:t>improvedShow</a:t>
            </a:r>
            <a:r>
              <a:rPr kumimoji="1" lang="en-US" altLang="zh-CN" dirty="0"/>
              <a:t>-o that employs CLIP-</a:t>
            </a:r>
            <a:r>
              <a:rPr kumimoji="1" lang="en-US" altLang="zh-CN" dirty="0" err="1"/>
              <a:t>ViT</a:t>
            </a:r>
            <a:r>
              <a:rPr kumimoji="1" lang="en-US" altLang="zh-CN" dirty="0"/>
              <a:t> continuous representations.</a:t>
            </a:r>
          </a:p>
          <a:p>
            <a:r>
              <a:rPr kumimoji="1" lang="en-US" altLang="zh-CN" dirty="0"/>
              <a:t>Unified pretrain is a kind of alignment</a:t>
            </a:r>
          </a:p>
          <a:p>
            <a:r>
              <a:rPr kumimoji="1" lang="en-US" altLang="zh-CN" dirty="0"/>
              <a:t>It investigate the encoder type’s influence on the performance of understanding tasks cause the generation task is ...</a:t>
            </a:r>
          </a:p>
          <a:p>
            <a:r>
              <a:rPr lang="en-US" altLang="zh-CN" dirty="0"/>
              <a:t>Exp 2, 3 vs. Exp 4, 5: One reason for the lower performance of MAGVIT on understanding tasks compared to CLIP-</a:t>
            </a:r>
            <a:r>
              <a:rPr lang="en-US" altLang="zh-CN" dirty="0" err="1"/>
              <a:t>ViT</a:t>
            </a:r>
            <a:r>
              <a:rPr lang="en-US" altLang="zh-CN" dirty="0"/>
              <a:t> could be the visual representation training tasks, and another could be the dataset size (35M vs. 400M).</a:t>
            </a:r>
            <a:endParaRPr kumimoji="1" lang="en-US" altLang="zh-CN" dirty="0"/>
          </a:p>
          <a:p>
            <a:r>
              <a:rPr lang="en-US" altLang="zh-CN" dirty="0"/>
              <a:t>Exp 4 vs. 6 and Exp 5 vs. 7: The continuity or discreteness of visual representations may not be as important for understanding tasks. Instead, a well-designed visual representation task and large-scale scaling seem to be key factors for solving image understanding.</a:t>
            </a:r>
            <a:endParaRPr kumimoji="1" lang="zh-CN" altLang="en-US" dirty="0"/>
          </a:p>
        </p:txBody>
      </p:sp>
      <p:sp>
        <p:nvSpPr>
          <p:cNvPr id="4" name="灯片编号占位符 3"/>
          <p:cNvSpPr>
            <a:spLocks noGrp="1"/>
          </p:cNvSpPr>
          <p:nvPr>
            <p:ph type="sldNum" sz="quarter" idx="5"/>
          </p:nvPr>
        </p:nvSpPr>
        <p:spPr/>
        <p:txBody>
          <a:bodyPr/>
          <a:lstStyle/>
          <a:p>
            <a:fld id="{3CC397BA-88BF-4B85-BBCA-CF99FEAC4A1E}" type="slidenum">
              <a:rPr lang="zh-CN" altLang="en-US" smtClean="0"/>
              <a:t>22</a:t>
            </a:fld>
            <a:endParaRPr lang="zh-CN" altLang="en-US"/>
          </a:p>
        </p:txBody>
      </p:sp>
    </p:spTree>
    <p:extLst>
      <p:ext uri="{BB962C8B-B14F-4D97-AF65-F5344CB8AC3E}">
        <p14:creationId xmlns:p14="http://schemas.microsoft.com/office/powerpoint/2010/main" val="41251217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191B1F"/>
                </a:solidFill>
                <a:effectLst/>
                <a:latin typeface="-apple-system"/>
              </a:rPr>
              <a:t>Transfusion</a:t>
            </a:r>
            <a:r>
              <a:rPr lang="zh-CN" altLang="en-US" b="0" i="0" dirty="0">
                <a:solidFill>
                  <a:srgbClr val="191B1F"/>
                </a:solidFill>
                <a:effectLst/>
                <a:latin typeface="-apple-system"/>
              </a:rPr>
              <a:t>更偏向于从混合模态序列中从头学习一个基座模型。而</a:t>
            </a:r>
            <a:r>
              <a:rPr lang="en-US" altLang="zh-CN" b="0" i="0" dirty="0">
                <a:solidFill>
                  <a:srgbClr val="191B1F"/>
                </a:solidFill>
                <a:effectLst/>
                <a:latin typeface="-apple-system"/>
              </a:rPr>
              <a:t>Show-o</a:t>
            </a:r>
            <a:r>
              <a:rPr lang="zh-CN" altLang="en-US" b="0" i="0" dirty="0">
                <a:solidFill>
                  <a:srgbClr val="191B1F"/>
                </a:solidFill>
                <a:effectLst/>
                <a:latin typeface="-apple-system"/>
              </a:rPr>
              <a:t>更像是在为预训练好的语言基座模型进行微调以配备图像理解和生成能力，旨在统一不同任务，所以有专门设计的</a:t>
            </a:r>
            <a:r>
              <a:rPr lang="en-US" altLang="zh-CN" b="0" i="0" dirty="0">
                <a:solidFill>
                  <a:srgbClr val="191B1F"/>
                </a:solidFill>
                <a:effectLst/>
                <a:latin typeface="-apple-system"/>
              </a:rPr>
              <a:t>input format</a:t>
            </a:r>
            <a:r>
              <a:rPr lang="zh-CN" altLang="en-US" b="0" i="0" dirty="0">
                <a:solidFill>
                  <a:srgbClr val="191B1F"/>
                </a:solidFill>
                <a:effectLst/>
                <a:latin typeface="-apple-system"/>
              </a:rPr>
              <a:t>，调用模型不同功能来分别完成理解和生成任务。</a:t>
            </a:r>
            <a:endParaRPr lang="en-US" altLang="zh-CN" b="0" i="0" dirty="0">
              <a:solidFill>
                <a:srgbClr val="191B1F"/>
              </a:solidFill>
              <a:effectLst/>
              <a:latin typeface="-apple-system"/>
            </a:endParaRPr>
          </a:p>
          <a:p>
            <a:r>
              <a:rPr lang="zh-CN" altLang="en-US" b="0" i="0" dirty="0">
                <a:solidFill>
                  <a:srgbClr val="191B1F"/>
                </a:solidFill>
                <a:effectLst/>
                <a:latin typeface="-apple-system"/>
              </a:rPr>
              <a:t>弱点是生成预训练没有显著促进理解。</a:t>
            </a:r>
            <a:r>
              <a:rPr lang="en-US" altLang="zh-CN" b="0" i="0" dirty="0">
                <a:solidFill>
                  <a:srgbClr val="191B1F"/>
                </a:solidFill>
                <a:effectLst/>
                <a:latin typeface="-apple-system"/>
              </a:rPr>
              <a:t>visual self-supervision</a:t>
            </a:r>
            <a:endParaRPr kumimoji="1" lang="zh-CN" altLang="en-US" dirty="0"/>
          </a:p>
        </p:txBody>
      </p:sp>
      <p:sp>
        <p:nvSpPr>
          <p:cNvPr id="4" name="灯片编号占位符 3"/>
          <p:cNvSpPr>
            <a:spLocks noGrp="1"/>
          </p:cNvSpPr>
          <p:nvPr>
            <p:ph type="sldNum" sz="quarter" idx="5"/>
          </p:nvPr>
        </p:nvSpPr>
        <p:spPr/>
        <p:txBody>
          <a:bodyPr/>
          <a:lstStyle/>
          <a:p>
            <a:fld id="{3CC397BA-88BF-4B85-BBCA-CF99FEAC4A1E}" type="slidenum">
              <a:rPr lang="zh-CN" altLang="en-US" smtClean="0"/>
              <a:t>23</a:t>
            </a:fld>
            <a:endParaRPr lang="zh-CN" altLang="en-US"/>
          </a:p>
        </p:txBody>
      </p:sp>
    </p:spTree>
    <p:extLst>
      <p:ext uri="{BB962C8B-B14F-4D97-AF65-F5344CB8AC3E}">
        <p14:creationId xmlns:p14="http://schemas.microsoft.com/office/powerpoint/2010/main" val="3522912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core of this model is still autoregressive (AR), where AR models the conditional probabilities p(</a:t>
            </a:r>
            <a:r>
              <a:rPr lang="en-US" altLang="zh-CN" dirty="0" err="1"/>
              <a:t>image|text</a:t>
            </a:r>
            <a:r>
              <a:rPr lang="en-US" altLang="zh-CN" dirty="0"/>
              <a:t>) and p(</a:t>
            </a:r>
            <a:r>
              <a:rPr lang="en-US" altLang="zh-CN" dirty="0" err="1"/>
              <a:t>text|image</a:t>
            </a:r>
            <a:r>
              <a:rPr lang="en-US" altLang="zh-CN" dirty="0"/>
              <a:t>). According to Bayes' theorem. The key is p(image), which represents visual self-supervised learning. </a:t>
            </a:r>
          </a:p>
          <a:p>
            <a:r>
              <a:rPr lang="en-US" altLang="zh-CN" dirty="0" err="1"/>
              <a:t>Kaiming</a:t>
            </a:r>
            <a:r>
              <a:rPr lang="en-US" altLang="zh-CN" dirty="0"/>
              <a:t> He has already attempted this field. Due to limited time, I haven't been able to read it yet. If you're interested, you can check it out.</a:t>
            </a:r>
          </a:p>
        </p:txBody>
      </p:sp>
      <p:sp>
        <p:nvSpPr>
          <p:cNvPr id="4" name="灯片编号占位符 3"/>
          <p:cNvSpPr>
            <a:spLocks noGrp="1"/>
          </p:cNvSpPr>
          <p:nvPr>
            <p:ph type="sldNum" sz="quarter" idx="5"/>
          </p:nvPr>
        </p:nvSpPr>
        <p:spPr/>
        <p:txBody>
          <a:bodyPr/>
          <a:lstStyle/>
          <a:p>
            <a:fld id="{3CC397BA-88BF-4B85-BBCA-CF99FEAC4A1E}" type="slidenum">
              <a:rPr lang="zh-CN" altLang="en-US" smtClean="0"/>
              <a:t>24</a:t>
            </a:fld>
            <a:endParaRPr lang="zh-CN" altLang="en-US"/>
          </a:p>
        </p:txBody>
      </p:sp>
    </p:spTree>
    <p:extLst>
      <p:ext uri="{BB962C8B-B14F-4D97-AF65-F5344CB8AC3E}">
        <p14:creationId xmlns:p14="http://schemas.microsoft.com/office/powerpoint/2010/main" val="4434549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397BA-88BF-4B85-BBCA-CF99FEAC4A1E}" type="slidenum">
              <a:rPr lang="zh-CN" altLang="en-US" smtClean="0"/>
              <a:t>25</a:t>
            </a:fld>
            <a:endParaRPr lang="zh-CN" altLang="en-US"/>
          </a:p>
        </p:txBody>
      </p:sp>
    </p:spTree>
    <p:extLst>
      <p:ext uri="{BB962C8B-B14F-4D97-AF65-F5344CB8AC3E}">
        <p14:creationId xmlns:p14="http://schemas.microsoft.com/office/powerpoint/2010/main" val="3727179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关键的区别在于</a:t>
            </a:r>
            <a:r>
              <a:rPr lang="zh-CN" altLang="en-US" dirty="0"/>
              <a:t>如何对齐不同模态的数据</a:t>
            </a:r>
            <a:endParaRPr lang="en-US" altLang="zh-CN" dirty="0"/>
          </a:p>
          <a:p>
            <a:r>
              <a:rPr kumimoji="1" lang="zh-CN" altLang="en-US" dirty="0"/>
              <a:t>本质上只是一种</a:t>
            </a:r>
            <a:r>
              <a:rPr kumimoji="1" lang="en-US" altLang="zh-CN" dirty="0"/>
              <a:t>AGENT</a:t>
            </a:r>
            <a:r>
              <a:rPr kumimoji="1" lang="zh-CN" altLang="en-US" dirty="0"/>
              <a:t>的变种 </a:t>
            </a:r>
            <a:r>
              <a:rPr kumimoji="1" lang="en-US" altLang="zh-CN" dirty="0"/>
              <a:t>boring &amp; normal</a:t>
            </a:r>
          </a:p>
          <a:p>
            <a:r>
              <a:rPr kumimoji="1" lang="zh-CN" altLang="en-US" dirty="0"/>
              <a:t>也就是说实际上还是使用了</a:t>
            </a:r>
            <a:r>
              <a:rPr kumimoji="1" lang="en-US" altLang="zh-CN" dirty="0"/>
              <a:t>LLMS+DIFFUSION </a:t>
            </a:r>
            <a:r>
              <a:rPr kumimoji="1" lang="zh-CN" altLang="en-US" dirty="0"/>
              <a:t>（</a:t>
            </a:r>
            <a:r>
              <a:rPr lang="en-US" altLang="zh-CN" dirty="0"/>
              <a:t>late-fusion</a:t>
            </a:r>
            <a:r>
              <a:rPr lang="zh-CN" altLang="en-US" dirty="0"/>
              <a:t>）</a:t>
            </a:r>
            <a:endParaRPr kumimoji="1" lang="en-US" altLang="zh-CN" dirty="0"/>
          </a:p>
          <a:p>
            <a:r>
              <a:rPr kumimoji="1" lang="zh-CN" altLang="en-US" dirty="0"/>
              <a:t>人们想要在这个基础上更进一步</a:t>
            </a:r>
          </a:p>
        </p:txBody>
      </p:sp>
      <p:sp>
        <p:nvSpPr>
          <p:cNvPr id="4" name="灯片编号占位符 3"/>
          <p:cNvSpPr>
            <a:spLocks noGrp="1"/>
          </p:cNvSpPr>
          <p:nvPr>
            <p:ph type="sldNum" sz="quarter" idx="5"/>
          </p:nvPr>
        </p:nvSpPr>
        <p:spPr/>
        <p:txBody>
          <a:bodyPr/>
          <a:lstStyle/>
          <a:p>
            <a:fld id="{3CC397BA-88BF-4B85-BBCA-CF99FEAC4A1E}" type="slidenum">
              <a:rPr lang="zh-CN" altLang="en-US" smtClean="0"/>
              <a:t>3</a:t>
            </a:fld>
            <a:endParaRPr lang="zh-CN" altLang="en-US"/>
          </a:p>
        </p:txBody>
      </p:sp>
    </p:spTree>
    <p:extLst>
      <p:ext uri="{BB962C8B-B14F-4D97-AF65-F5344CB8AC3E}">
        <p14:creationId xmlns:p14="http://schemas.microsoft.com/office/powerpoint/2010/main" val="251347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Chameleon aims to unify understanding and generation, but it's not straightforward. As we compare these tasks, understanding typically uses autoregressive models that focus on how to project features effectively. On the other hand, generation is mainly diffusion-based, utilizing both continuous and discrete forms, with diffusion models iteratively refining outputs from noise to create images. This highlights the complexity in integrating these two aspects within a single architecture.</a:t>
            </a:r>
          </a:p>
        </p:txBody>
      </p:sp>
      <p:sp>
        <p:nvSpPr>
          <p:cNvPr id="4" name="灯片编号占位符 3"/>
          <p:cNvSpPr>
            <a:spLocks noGrp="1"/>
          </p:cNvSpPr>
          <p:nvPr>
            <p:ph type="sldNum" sz="quarter" idx="5"/>
          </p:nvPr>
        </p:nvSpPr>
        <p:spPr/>
        <p:txBody>
          <a:bodyPr/>
          <a:lstStyle/>
          <a:p>
            <a:fld id="{3CC397BA-88BF-4B85-BBCA-CF99FEAC4A1E}" type="slidenum">
              <a:rPr lang="zh-CN" altLang="en-US" smtClean="0"/>
              <a:t>4</a:t>
            </a:fld>
            <a:endParaRPr lang="zh-CN" altLang="en-US"/>
          </a:p>
        </p:txBody>
      </p:sp>
    </p:spTree>
    <p:extLst>
      <p:ext uri="{BB962C8B-B14F-4D97-AF65-F5344CB8AC3E}">
        <p14:creationId xmlns:p14="http://schemas.microsoft.com/office/powerpoint/2010/main" val="145767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Show-o</a:t>
            </a:r>
            <a:r>
              <a:rPr kumimoji="1" lang="zh-CN" altLang="en-US" dirty="0"/>
              <a:t>这篇文章中将上述的理解和生成任务划分为一下几类 他们发现现有的理解和生成模型都有基于</a:t>
            </a:r>
            <a:r>
              <a:rPr kumimoji="1" lang="en-US" altLang="zh-CN" dirty="0"/>
              <a:t>transformer</a:t>
            </a:r>
            <a:r>
              <a:rPr kumimoji="1" lang="zh-CN" altLang="en-US" dirty="0"/>
              <a:t>且表现较好的架构使用单一</a:t>
            </a:r>
            <a:r>
              <a:rPr kumimoji="1" lang="en-US" altLang="zh-CN" dirty="0"/>
              <a:t>transformer</a:t>
            </a:r>
            <a:r>
              <a:rPr kumimoji="1" lang="zh-CN" altLang="en-US" dirty="0"/>
              <a:t>并且将理解和生成同一起来</a:t>
            </a:r>
            <a:endParaRPr kumimoji="1" lang="en-US" altLang="zh-CN" dirty="0"/>
          </a:p>
          <a:p>
            <a:r>
              <a:rPr kumimoji="1" lang="en-US" altLang="zh-CN" dirty="0" err="1"/>
              <a:t>Challenge:How</a:t>
            </a:r>
            <a:r>
              <a:rPr kumimoji="1" lang="en-US" altLang="zh-CN" dirty="0"/>
              <a:t> to encode the vision data?</a:t>
            </a:r>
          </a:p>
          <a:p>
            <a:r>
              <a:rPr kumimoji="1" lang="en-US" altLang="zh-CN" dirty="0"/>
              <a:t>Continuous: high quality</a:t>
            </a:r>
          </a:p>
          <a:p>
            <a:r>
              <a:rPr kumimoji="1" lang="en-US" altLang="zh-CN" dirty="0"/>
              <a:t>Discrete: the same loss  the next token loss </a:t>
            </a:r>
          </a:p>
          <a:p>
            <a:r>
              <a:rPr kumimoji="1" lang="en-US" altLang="zh-CN" dirty="0"/>
              <a:t>Sota model like ST3 used the </a:t>
            </a:r>
            <a:r>
              <a:rPr kumimoji="1" lang="en-US" altLang="zh-CN" dirty="0" err="1"/>
              <a:t>continuouse</a:t>
            </a:r>
            <a:r>
              <a:rPr kumimoji="1" lang="en-US" altLang="zh-CN" dirty="0"/>
              <a:t> to avoid the loss of information </a:t>
            </a:r>
          </a:p>
          <a:p>
            <a:r>
              <a:rPr kumimoji="1" lang="en-US" altLang="zh-CN"/>
              <a:t>To </a:t>
            </a:r>
            <a:r>
              <a:rPr kumimoji="1" lang="en-US" altLang="zh-CN" dirty="0"/>
              <a:t>see this more clearly, refer to the SEED paper's reconstruction results:(a common used Discrete Tokenizer)although the reconstructed images are clear and retain the overall semantics, the local details differ </a:t>
            </a:r>
            <a:r>
              <a:rPr kumimoji="1" lang="en-US" altLang="zh-CN"/>
              <a:t>significantly.</a:t>
            </a:r>
          </a:p>
          <a:p>
            <a:r>
              <a:rPr kumimoji="1" lang="en-US" altLang="zh-CN"/>
              <a:t> </a:t>
            </a:r>
            <a:r>
              <a:rPr kumimoji="1" lang="en-US" altLang="zh-CN" dirty="0"/>
              <a:t>This makes it unsuitable for arbitrary multimodal tasks like </a:t>
            </a:r>
            <a:r>
              <a:rPr kumimoji="1" lang="en-US" altLang="zh-CN" dirty="0" err="1"/>
              <a:t>OCR.This</a:t>
            </a:r>
            <a:r>
              <a:rPr kumimoji="1" lang="en-US" altLang="zh-CN" dirty="0"/>
              <a:t> is a big question and following paper would analysis such things in ablation study</a:t>
            </a:r>
            <a:endParaRPr kumimoji="1" lang="zh-CN" altLang="en-US" dirty="0"/>
          </a:p>
        </p:txBody>
      </p:sp>
      <p:sp>
        <p:nvSpPr>
          <p:cNvPr id="4" name="灯片编号占位符 3"/>
          <p:cNvSpPr>
            <a:spLocks noGrp="1"/>
          </p:cNvSpPr>
          <p:nvPr>
            <p:ph type="sldNum" sz="quarter" idx="5"/>
          </p:nvPr>
        </p:nvSpPr>
        <p:spPr/>
        <p:txBody>
          <a:bodyPr/>
          <a:lstStyle/>
          <a:p>
            <a:fld id="{3CC397BA-88BF-4B85-BBCA-CF99FEAC4A1E}" type="slidenum">
              <a:rPr lang="zh-CN" altLang="en-US" smtClean="0"/>
              <a:t>5</a:t>
            </a:fld>
            <a:endParaRPr lang="zh-CN" altLang="en-US"/>
          </a:p>
        </p:txBody>
      </p:sp>
    </p:spTree>
    <p:extLst>
      <p:ext uri="{BB962C8B-B14F-4D97-AF65-F5344CB8AC3E}">
        <p14:creationId xmlns:p14="http://schemas.microsoft.com/office/powerpoint/2010/main" val="2114031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Two kinds and 4 models would be introduced during this meeting.</a:t>
            </a:r>
            <a:endParaRPr lang="zh-CN" altLang="en-US" dirty="0"/>
          </a:p>
        </p:txBody>
      </p:sp>
      <p:sp>
        <p:nvSpPr>
          <p:cNvPr id="4" name="灯片编号占位符 3"/>
          <p:cNvSpPr>
            <a:spLocks noGrp="1"/>
          </p:cNvSpPr>
          <p:nvPr>
            <p:ph type="sldNum" sz="quarter" idx="5"/>
          </p:nvPr>
        </p:nvSpPr>
        <p:spPr/>
        <p:txBody>
          <a:bodyPr/>
          <a:lstStyle/>
          <a:p>
            <a:fld id="{3CC397BA-88BF-4B85-BBCA-CF99FEAC4A1E}" type="slidenum">
              <a:rPr lang="zh-CN" altLang="en-US" smtClean="0"/>
              <a:t>6</a:t>
            </a:fld>
            <a:endParaRPr lang="zh-CN" altLang="en-US"/>
          </a:p>
        </p:txBody>
      </p:sp>
    </p:spTree>
    <p:extLst>
      <p:ext uri="{BB962C8B-B14F-4D97-AF65-F5344CB8AC3E}">
        <p14:creationId xmlns:p14="http://schemas.microsoft.com/office/powerpoint/2010/main" val="1260894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Text tokens are represented in green and image tokens are represented in blue.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Compared to other multimodal models like GPT-4-v, Chameleon uses a simpler approach.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Chameleon is not the only model using early fusion; Gemini also employs this approach. However, Gemini still uses different decoders, similar to an early exit strategy, and their decoder weights are not shared. In contrast, Chameleon is the first model to share weights across decoders.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It employs VQGAN's encoder for tokenizing images and its decoder for reconstruction, processing image and text tokens together, with shared weights being the key feature.</a:t>
            </a:r>
          </a:p>
          <a:p>
            <a:r>
              <a:rPr lang="en-US" altLang="zh-CN" dirty="0"/>
              <a:t>The key difference lies in shared </a:t>
            </a:r>
            <a:r>
              <a:rPr lang="en-US" altLang="zh-CN" dirty="0" err="1"/>
              <a:t>weights.</a:t>
            </a:r>
            <a:r>
              <a:rPr lang="en-US" altLang="zh-CN" b="1" dirty="0" err="1"/>
              <a:t>Gemini</a:t>
            </a:r>
            <a:r>
              <a:rPr lang="zh-CN" altLang="en-US" dirty="0"/>
              <a:t> 使用了一个更灵活的策略，尤其是在图像生成过程中。它引入了类似于 </a:t>
            </a:r>
            <a:r>
              <a:rPr lang="en-US" altLang="zh-CN" b="1" dirty="0"/>
              <a:t>early-exit</a:t>
            </a:r>
            <a:r>
              <a:rPr lang="zh-CN" altLang="en-US" dirty="0"/>
              <a:t> 的机制，这意味着在生成图像时，模型可以更早退出生成过程，依赖于图像的复杂性或分辨率。这使得模型在某些生成任务中能够更高效地进行图像解码。</a:t>
            </a:r>
            <a:endParaRPr kumimoji="1" lang="zh-CN" altLang="en-US" dirty="0"/>
          </a:p>
        </p:txBody>
      </p:sp>
      <p:sp>
        <p:nvSpPr>
          <p:cNvPr id="4" name="灯片编号占位符 3"/>
          <p:cNvSpPr>
            <a:spLocks noGrp="1"/>
          </p:cNvSpPr>
          <p:nvPr>
            <p:ph type="sldNum" sz="quarter" idx="5"/>
          </p:nvPr>
        </p:nvSpPr>
        <p:spPr/>
        <p:txBody>
          <a:bodyPr/>
          <a:lstStyle/>
          <a:p>
            <a:fld id="{3CC397BA-88BF-4B85-BBCA-CF99FEAC4A1E}" type="slidenum">
              <a:rPr lang="zh-CN" altLang="en-US" smtClean="0"/>
              <a:t>7</a:t>
            </a:fld>
            <a:endParaRPr lang="zh-CN" altLang="en-US"/>
          </a:p>
        </p:txBody>
      </p:sp>
    </p:spTree>
    <p:extLst>
      <p:ext uri="{BB962C8B-B14F-4D97-AF65-F5344CB8AC3E}">
        <p14:creationId xmlns:p14="http://schemas.microsoft.com/office/powerpoint/2010/main" val="2054132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Text tokens are represented in green and image tokens are represented in blue.</a:t>
            </a:r>
          </a:p>
          <a:p>
            <a:pPr algn="l"/>
            <a:r>
              <a:rPr lang="en-US" altLang="zh-CN" b="0" i="0" dirty="0">
                <a:solidFill>
                  <a:srgbClr val="191B1F"/>
                </a:solidFill>
                <a:effectLst/>
                <a:latin typeface="-apple-system"/>
              </a:rPr>
              <a:t>Chameleon</a:t>
            </a:r>
            <a:r>
              <a:rPr lang="zh-CN" altLang="en-US" b="0" i="0" dirty="0">
                <a:solidFill>
                  <a:srgbClr val="191B1F"/>
                </a:solidFill>
                <a:effectLst/>
                <a:latin typeface="-apple-system"/>
              </a:rPr>
              <a:t>模型的训练数据分为两个阶段：</a:t>
            </a:r>
          </a:p>
          <a:p>
            <a:r>
              <a:rPr lang="zh-CN" altLang="en-US" b="0" i="0" dirty="0">
                <a:solidFill>
                  <a:srgbClr val="191B1F"/>
                </a:solidFill>
                <a:effectLst/>
                <a:latin typeface="-apple-system"/>
              </a:rPr>
              <a:t>阶段</a:t>
            </a:r>
            <a:r>
              <a:rPr lang="en-US" altLang="zh-CN" b="0" i="0" dirty="0">
                <a:solidFill>
                  <a:srgbClr val="191B1F"/>
                </a:solidFill>
                <a:effectLst/>
                <a:latin typeface="-apple-system"/>
              </a:rPr>
              <a:t>1</a:t>
            </a:r>
            <a:r>
              <a:rPr lang="zh-CN" altLang="en-US" b="0" i="0" dirty="0">
                <a:solidFill>
                  <a:srgbClr val="191B1F"/>
                </a:solidFill>
                <a:effectLst/>
                <a:latin typeface="-apple-system"/>
              </a:rPr>
              <a:t>使用了大规模的完全自监督的数据集，包括：</a:t>
            </a:r>
            <a:br>
              <a:rPr lang="zh-CN" altLang="en-US" b="0" i="0" dirty="0">
                <a:solidFill>
                  <a:srgbClr val="191B1F"/>
                </a:solidFill>
                <a:effectLst/>
                <a:latin typeface="-apple-system"/>
              </a:rPr>
            </a:br>
            <a:r>
              <a:rPr lang="zh-CN" altLang="en-US" b="0" i="0" dirty="0">
                <a:solidFill>
                  <a:srgbClr val="191B1F"/>
                </a:solidFill>
                <a:effectLst/>
                <a:latin typeface="-apple-system"/>
              </a:rPr>
              <a:t>阶段</a:t>
            </a:r>
            <a:r>
              <a:rPr lang="en-US" altLang="zh-CN" b="0" i="0" dirty="0">
                <a:solidFill>
                  <a:srgbClr val="191B1F"/>
                </a:solidFill>
                <a:effectLst/>
                <a:latin typeface="-apple-system"/>
              </a:rPr>
              <a:t>2</a:t>
            </a:r>
            <a:r>
              <a:rPr lang="zh-CN" altLang="en-US" b="0" i="0" dirty="0">
                <a:solidFill>
                  <a:srgbClr val="191B1F"/>
                </a:solidFill>
                <a:effectLst/>
                <a:latin typeface="-apple-system"/>
              </a:rPr>
              <a:t>降低了第一阶段数据的权重，并混合进更高质量的数据集，保持了相似的图像文本</a:t>
            </a:r>
            <a:r>
              <a:rPr lang="en-US" altLang="zh-CN" b="0" i="0" dirty="0">
                <a:solidFill>
                  <a:srgbClr val="191B1F"/>
                </a:solidFill>
                <a:effectLst/>
                <a:latin typeface="-apple-system"/>
              </a:rPr>
              <a:t>token</a:t>
            </a:r>
            <a:r>
              <a:rPr lang="zh-CN" altLang="en-US" b="0" i="0" dirty="0">
                <a:solidFill>
                  <a:srgbClr val="191B1F"/>
                </a:solidFill>
                <a:effectLst/>
                <a:latin typeface="-apple-system"/>
              </a:rPr>
              <a:t>比例。此外，还加入了一个经过过滤的指令调优数据集的子集。</a:t>
            </a:r>
            <a:endParaRPr lang="en-US" altLang="zh-CN" b="0" i="0" dirty="0">
              <a:solidFill>
                <a:srgbClr val="191B1F"/>
              </a:solidFill>
              <a:effectLst/>
              <a:latin typeface="-apple-system"/>
            </a:endParaRPr>
          </a:p>
          <a:p>
            <a:r>
              <a:rPr kumimoji="1" lang="zh-CN" altLang="en-US" b="0" i="0" dirty="0">
                <a:solidFill>
                  <a:srgbClr val="191B1F"/>
                </a:solidFill>
                <a:effectLst/>
                <a:latin typeface="-apple-system"/>
              </a:rPr>
              <a:t>然而在如此巨大的数据量下会造成</a:t>
            </a:r>
            <a:endParaRPr kumimoji="1" lang="en-US" altLang="zh-CN" b="0" i="0" dirty="0">
              <a:solidFill>
                <a:srgbClr val="191B1F"/>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Complex divergences mean the </a:t>
            </a:r>
            <a:r>
              <a:rPr lang="en-US" altLang="zh-CN" sz="1200" dirty="0" err="1"/>
              <a:t>traning</a:t>
            </a:r>
            <a:r>
              <a:rPr lang="en-US" altLang="zh-CN" sz="1200" dirty="0"/>
              <a:t> process is unstable </a:t>
            </a:r>
            <a:endParaRPr kumimoji="1" lang="en-US" altLang="zh-CN" b="0" i="0" dirty="0">
              <a:solidFill>
                <a:srgbClr val="191B1F"/>
              </a:solidFill>
              <a:effectLst/>
              <a:latin typeface="-apple-system"/>
            </a:endParaRPr>
          </a:p>
          <a:p>
            <a:r>
              <a:rPr lang="en-US" altLang="zh-CN" dirty="0"/>
              <a:t>Because we share all weights of the model across modalities, each modality will try to “compete” with the other by increasing its norms slightly; while not problematic at the beginning of training, it manifests in divergences once we get outside the effective representation range of bf16</a:t>
            </a:r>
            <a:endParaRPr kumimoji="1" lang="zh-CN" altLang="en-US" dirty="0"/>
          </a:p>
        </p:txBody>
      </p:sp>
      <p:sp>
        <p:nvSpPr>
          <p:cNvPr id="4" name="灯片编号占位符 3"/>
          <p:cNvSpPr>
            <a:spLocks noGrp="1"/>
          </p:cNvSpPr>
          <p:nvPr>
            <p:ph type="sldNum" sz="quarter" idx="5"/>
          </p:nvPr>
        </p:nvSpPr>
        <p:spPr/>
        <p:txBody>
          <a:bodyPr/>
          <a:lstStyle/>
          <a:p>
            <a:fld id="{3CC397BA-88BF-4B85-BBCA-CF99FEAC4A1E}" type="slidenum">
              <a:rPr lang="zh-CN" altLang="en-US" smtClean="0"/>
              <a:t>8</a:t>
            </a:fld>
            <a:endParaRPr lang="zh-CN" altLang="en-US"/>
          </a:p>
        </p:txBody>
      </p:sp>
    </p:spTree>
    <p:extLst>
      <p:ext uri="{BB962C8B-B14F-4D97-AF65-F5344CB8AC3E}">
        <p14:creationId xmlns:p14="http://schemas.microsoft.com/office/powerpoint/2010/main" val="2427006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None/>
            </a:pPr>
            <a:r>
              <a:rPr lang="en-US" altLang="zh-CN" dirty="0"/>
              <a:t>A shows the beginning of ...</a:t>
            </a:r>
            <a:r>
              <a:rPr lang="en-US" altLang="zh-CN" dirty="0" err="1"/>
              <a:t>Qk</a:t>
            </a:r>
            <a:r>
              <a:rPr lang="en-US" altLang="zh-CN" dirty="0"/>
              <a:t> norm drop out is important under various settings</a:t>
            </a:r>
            <a:endParaRPr lang="en-US" altLang="zh-CN" sz="1200" b="1" i="0" dirty="0">
              <a:solidFill>
                <a:srgbClr val="191B1F"/>
              </a:solidFill>
              <a:effectLst/>
              <a:latin typeface="-apple-system"/>
            </a:endParaRPr>
          </a:p>
          <a:p>
            <a:pPr algn="l">
              <a:buFont typeface="+mj-lt"/>
              <a:buAutoNum type="arabicPeriod"/>
            </a:pPr>
            <a:r>
              <a:rPr lang="en-US" altLang="zh-CN" sz="1200" b="1" i="0" dirty="0">
                <a:solidFill>
                  <a:srgbClr val="191B1F"/>
                </a:solidFill>
                <a:effectLst/>
                <a:latin typeface="-apple-system"/>
              </a:rPr>
              <a:t>Autoregressive Generation</a:t>
            </a:r>
            <a:r>
              <a:rPr lang="en-US" altLang="zh-CN" sz="1200" b="0" i="0" dirty="0">
                <a:solidFill>
                  <a:srgbClr val="191B1F"/>
                </a:solidFill>
                <a:effectLst/>
                <a:latin typeface="-apple-system"/>
              </a:rPr>
              <a:t>: token by token</a:t>
            </a:r>
          </a:p>
          <a:p>
            <a:pPr algn="l">
              <a:buFont typeface="+mj-lt"/>
              <a:buAutoNum type="arabicPeriod"/>
            </a:pPr>
            <a:r>
              <a:rPr lang="en-US" altLang="zh-CN" sz="1200" b="1" i="0" dirty="0">
                <a:solidFill>
                  <a:srgbClr val="191B1F"/>
                </a:solidFill>
                <a:effectLst/>
                <a:latin typeface="-apple-system"/>
              </a:rPr>
              <a:t>Masking for Modality-Constrained Generation</a:t>
            </a:r>
            <a:r>
              <a:rPr lang="en-US" altLang="zh-CN" sz="1200" b="0" i="0" dirty="0">
                <a:solidFill>
                  <a:srgbClr val="191B1F"/>
                </a:solidFill>
                <a:effectLst/>
                <a:latin typeface="-apple-system"/>
              </a:rPr>
              <a:t>: for</a:t>
            </a:r>
            <a:r>
              <a:rPr lang="zh-CN" altLang="en-US" sz="1200" b="0" i="0" dirty="0">
                <a:solidFill>
                  <a:srgbClr val="191B1F"/>
                </a:solidFill>
                <a:effectLst/>
                <a:latin typeface="-apple-system"/>
              </a:rPr>
              <a:t> </a:t>
            </a:r>
            <a:r>
              <a:rPr lang="en-US" altLang="zh-CN" sz="1200" b="0" i="0" dirty="0">
                <a:solidFill>
                  <a:srgbClr val="191B1F"/>
                </a:solidFill>
                <a:effectLst/>
                <a:latin typeface="-apple-system"/>
              </a:rPr>
              <a:t>modality-constrained generation</a:t>
            </a:r>
            <a:r>
              <a:rPr lang="zh-CN" altLang="en-US" sz="1200" b="0" i="0" dirty="0">
                <a:solidFill>
                  <a:srgbClr val="191B1F"/>
                </a:solidFill>
                <a:effectLst/>
                <a:latin typeface="-apple-system"/>
              </a:rPr>
              <a:t>），</a:t>
            </a:r>
            <a:r>
              <a:rPr lang="en-US" altLang="zh-CN" sz="1200" b="0" i="0" dirty="0">
                <a:solidFill>
                  <a:srgbClr val="191B1F"/>
                </a:solidFill>
                <a:effectLst/>
                <a:latin typeface="-apple-system"/>
              </a:rPr>
              <a:t>Chameleon</a:t>
            </a:r>
            <a:r>
              <a:rPr lang="zh-CN" altLang="en-US" sz="1200" b="0" i="0" dirty="0">
                <a:solidFill>
                  <a:srgbClr val="191B1F"/>
                </a:solidFill>
                <a:effectLst/>
                <a:latin typeface="-apple-system"/>
              </a:rPr>
              <a:t>模型使用了 </a:t>
            </a:r>
            <a:r>
              <a:rPr lang="en-US" altLang="zh-CN" sz="1200" b="0" i="0" dirty="0">
                <a:solidFill>
                  <a:srgbClr val="191B1F"/>
                </a:solidFill>
                <a:effectLst/>
                <a:latin typeface="-apple-system"/>
              </a:rPr>
              <a:t>masking </a:t>
            </a:r>
            <a:r>
              <a:rPr lang="zh-CN" altLang="en-US" sz="1200" b="0" i="0" dirty="0">
                <a:solidFill>
                  <a:srgbClr val="191B1F"/>
                </a:solidFill>
                <a:effectLst/>
                <a:latin typeface="-apple-system"/>
              </a:rPr>
              <a:t>技术。这意味着在 </a:t>
            </a:r>
            <a:r>
              <a:rPr lang="en-US" altLang="zh-CN" sz="1200" b="0" i="0" dirty="0">
                <a:solidFill>
                  <a:srgbClr val="191B1F"/>
                </a:solidFill>
                <a:effectLst/>
                <a:latin typeface="-apple-system"/>
              </a:rPr>
              <a:t>detokenization </a:t>
            </a:r>
            <a:r>
              <a:rPr lang="zh-CN" altLang="en-US" sz="1200" b="0" i="0" dirty="0">
                <a:solidFill>
                  <a:srgbClr val="191B1F"/>
                </a:solidFill>
                <a:effectLst/>
                <a:latin typeface="-apple-system"/>
              </a:rPr>
              <a:t>过程中，模型会忽略不属于目标模态的</a:t>
            </a:r>
            <a:r>
              <a:rPr lang="en-US" altLang="zh-CN" sz="1200" b="0" i="0" dirty="0">
                <a:solidFill>
                  <a:srgbClr val="191B1F"/>
                </a:solidFill>
                <a:effectLst/>
                <a:latin typeface="-apple-system"/>
              </a:rPr>
              <a:t>tokens</a:t>
            </a:r>
            <a:r>
              <a:rPr lang="zh-CN" altLang="en-US" sz="1200" b="0" i="0" dirty="0">
                <a:solidFill>
                  <a:srgbClr val="191B1F"/>
                </a:solidFill>
                <a:effectLst/>
                <a:latin typeface="-apple-system"/>
              </a:rPr>
              <a:t>。</a:t>
            </a:r>
          </a:p>
          <a:p>
            <a:pPr algn="l">
              <a:buFont typeface="+mj-lt"/>
              <a:buAutoNum type="arabicPeriod"/>
            </a:pPr>
            <a:r>
              <a:rPr lang="en-US" altLang="zh-CN" sz="1200" b="1" i="0" dirty="0">
                <a:solidFill>
                  <a:srgbClr val="191B1F"/>
                </a:solidFill>
                <a:effectLst/>
                <a:latin typeface="-apple-system"/>
              </a:rPr>
              <a:t>Fixed-Sized Text Units</a:t>
            </a:r>
            <a:r>
              <a:rPr lang="en-US" altLang="zh-CN" sz="1200" b="0" i="0" dirty="0">
                <a:solidFill>
                  <a:srgbClr val="191B1F"/>
                </a:solidFill>
                <a:effectLst/>
                <a:latin typeface="-apple-system"/>
              </a:rPr>
              <a:t>: Chameleon</a:t>
            </a:r>
            <a:r>
              <a:rPr lang="zh-CN" altLang="en-US" sz="1200" b="0" i="0" dirty="0">
                <a:solidFill>
                  <a:srgbClr val="191B1F"/>
                </a:solidFill>
                <a:effectLst/>
                <a:latin typeface="-apple-system"/>
              </a:rPr>
              <a:t>模型在</a:t>
            </a:r>
            <a:r>
              <a:rPr lang="en-US" altLang="zh-CN" sz="1200" b="0" i="0" dirty="0">
                <a:solidFill>
                  <a:srgbClr val="191B1F"/>
                </a:solidFill>
                <a:effectLst/>
                <a:latin typeface="-apple-system"/>
              </a:rPr>
              <a:t>token-based image generation produces fixed-size blocks of tokens corresponding to an image.</a:t>
            </a:r>
            <a:endParaRPr lang="zh-CN" altLang="en-US" sz="1200" b="0" i="0" dirty="0">
              <a:solidFill>
                <a:srgbClr val="191B1F"/>
              </a:solidFill>
              <a:effectLst/>
              <a:latin typeface="-apple-system"/>
            </a:endParaRPr>
          </a:p>
        </p:txBody>
      </p:sp>
      <p:sp>
        <p:nvSpPr>
          <p:cNvPr id="4" name="灯片编号占位符 3"/>
          <p:cNvSpPr>
            <a:spLocks noGrp="1"/>
          </p:cNvSpPr>
          <p:nvPr>
            <p:ph type="sldNum" sz="quarter" idx="5"/>
          </p:nvPr>
        </p:nvSpPr>
        <p:spPr/>
        <p:txBody>
          <a:bodyPr/>
          <a:lstStyle/>
          <a:p>
            <a:fld id="{3CC397BA-88BF-4B85-BBCA-CF99FEAC4A1E}" type="slidenum">
              <a:rPr lang="zh-CN" altLang="en-US" smtClean="0"/>
              <a:t>9</a:t>
            </a:fld>
            <a:endParaRPr lang="zh-CN" altLang="en-US"/>
          </a:p>
        </p:txBody>
      </p:sp>
    </p:spTree>
    <p:extLst>
      <p:ext uri="{BB962C8B-B14F-4D97-AF65-F5344CB8AC3E}">
        <p14:creationId xmlns:p14="http://schemas.microsoft.com/office/powerpoint/2010/main" val="32484112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92678F-DB78-46CC-A859-48DB19196FEE}"/>
              </a:ext>
            </a:extLst>
          </p:cNvPr>
          <p:cNvSpPr>
            <a:spLocks noGrp="1"/>
          </p:cNvSpPr>
          <p:nvPr>
            <p:ph type="ctrTitle"/>
          </p:nvPr>
        </p:nvSpPr>
        <p:spPr>
          <a:xfrm>
            <a:off x="1524000" y="1600199"/>
            <a:ext cx="9144000" cy="1909763"/>
          </a:xfrm>
          <a:prstGeom prst="rect">
            <a:avLst/>
          </a:prstGeom>
        </p:spPr>
        <p:txBody>
          <a:bodyPr anchor="b"/>
          <a:lstStyle>
            <a:lvl1pPr algn="ctr">
              <a:defRPr sz="6000">
                <a:solidFill>
                  <a:schemeClr val="tx1"/>
                </a:solidFill>
                <a:latin typeface="Times New Roman" panose="02020603050405020304" pitchFamily="18" charset="0"/>
                <a:cs typeface="Times New Roman" panose="02020603050405020304" pitchFamily="18" charset="0"/>
              </a:defRPr>
            </a:lvl1pPr>
          </a:lstStyle>
          <a:p>
            <a:r>
              <a:rPr lang="zh-CN" altLang="en-US" dirty="0"/>
              <a:t>单击此处编辑母版标题样式</a:t>
            </a:r>
          </a:p>
        </p:txBody>
      </p:sp>
      <p:sp>
        <p:nvSpPr>
          <p:cNvPr id="3" name="副标题 2">
            <a:extLst>
              <a:ext uri="{FF2B5EF4-FFF2-40B4-BE49-F238E27FC236}">
                <a16:creationId xmlns:a16="http://schemas.microsoft.com/office/drawing/2014/main" id="{37AF2536-D048-4CD5-90FD-A2AB86DE6A92}"/>
              </a:ext>
            </a:extLst>
          </p:cNvPr>
          <p:cNvSpPr>
            <a:spLocks noGrp="1"/>
          </p:cNvSpPr>
          <p:nvPr>
            <p:ph type="subTitle" idx="1"/>
          </p:nvPr>
        </p:nvSpPr>
        <p:spPr>
          <a:xfrm>
            <a:off x="1524000" y="3602038"/>
            <a:ext cx="9144000" cy="1655762"/>
          </a:xfrm>
        </p:spPr>
        <p:txBody>
          <a:bodyPr/>
          <a:lstStyle>
            <a:lvl1pPr marL="0" indent="0" algn="ctr">
              <a:buNone/>
              <a:defRPr sz="2400">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pic>
        <p:nvPicPr>
          <p:cNvPr id="10" name="图片 9" descr="徽标&#10;&#10;描述已自动生成">
            <a:extLst>
              <a:ext uri="{FF2B5EF4-FFF2-40B4-BE49-F238E27FC236}">
                <a16:creationId xmlns:a16="http://schemas.microsoft.com/office/drawing/2014/main" id="{0ECF7444-1253-8511-B648-07AB17284A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07858" y="229634"/>
            <a:ext cx="1146924" cy="817632"/>
          </a:xfrm>
          <a:prstGeom prst="rect">
            <a:avLst/>
          </a:prstGeom>
        </p:spPr>
      </p:pic>
      <p:pic>
        <p:nvPicPr>
          <p:cNvPr id="9" name="图片 8" descr="图标&#10;&#10;描述已自动生成">
            <a:extLst>
              <a:ext uri="{FF2B5EF4-FFF2-40B4-BE49-F238E27FC236}">
                <a16:creationId xmlns:a16="http://schemas.microsoft.com/office/drawing/2014/main" id="{1E916292-48C6-DD37-9ABC-D34114900AC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95893" y="0"/>
            <a:ext cx="1311965" cy="1311965"/>
          </a:xfrm>
          <a:prstGeom prst="rect">
            <a:avLst/>
          </a:prstGeom>
        </p:spPr>
      </p:pic>
      <p:sp>
        <p:nvSpPr>
          <p:cNvPr id="7" name="矩形 6">
            <a:extLst>
              <a:ext uri="{FF2B5EF4-FFF2-40B4-BE49-F238E27FC236}">
                <a16:creationId xmlns:a16="http://schemas.microsoft.com/office/drawing/2014/main" id="{6AD20873-89B1-7D33-6D40-137D25FA4864}"/>
              </a:ext>
            </a:extLst>
          </p:cNvPr>
          <p:cNvSpPr/>
          <p:nvPr userDrawn="1"/>
        </p:nvSpPr>
        <p:spPr>
          <a:xfrm>
            <a:off x="1278007" y="1499496"/>
            <a:ext cx="228600" cy="2111168"/>
          </a:xfrm>
          <a:prstGeom prst="rect">
            <a:avLst/>
          </a:prstGeom>
          <a:solidFill>
            <a:srgbClr val="0038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11" name="直线连接符 10">
            <a:extLst>
              <a:ext uri="{FF2B5EF4-FFF2-40B4-BE49-F238E27FC236}">
                <a16:creationId xmlns:a16="http://schemas.microsoft.com/office/drawing/2014/main" id="{31CB5E8C-6B0A-2732-399B-B30A6057C1FC}"/>
              </a:ext>
            </a:extLst>
          </p:cNvPr>
          <p:cNvCxnSpPr>
            <a:cxnSpLocks/>
          </p:cNvCxnSpPr>
          <p:nvPr userDrawn="1"/>
        </p:nvCxnSpPr>
        <p:spPr>
          <a:xfrm>
            <a:off x="1506607" y="3519901"/>
            <a:ext cx="9370638" cy="0"/>
          </a:xfrm>
          <a:prstGeom prst="line">
            <a:avLst/>
          </a:prstGeom>
          <a:ln w="15875">
            <a:solidFill>
              <a:srgbClr val="94771E"/>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5D0D3F68-2688-49B2-53D9-298E1E26F6A5}"/>
              </a:ext>
            </a:extLst>
          </p:cNvPr>
          <p:cNvSpPr txBox="1"/>
          <p:nvPr userDrawn="1"/>
        </p:nvSpPr>
        <p:spPr>
          <a:xfrm>
            <a:off x="0" y="6341165"/>
            <a:ext cx="12191999" cy="516835"/>
          </a:xfrm>
          <a:prstGeom prst="rect">
            <a:avLst/>
          </a:prstGeom>
          <a:solidFill>
            <a:srgbClr val="003874"/>
          </a:solidFill>
        </p:spPr>
        <p:txBody>
          <a:bodyPr wrap="square" rtlCol="0">
            <a:spAutoFit/>
          </a:bodyPr>
          <a:lstStyle/>
          <a:p>
            <a:endParaRPr kumimoji="1" lang="zh-CN" altLang="en-US" dirty="0"/>
          </a:p>
        </p:txBody>
      </p:sp>
      <p:sp>
        <p:nvSpPr>
          <p:cNvPr id="16" name="文本框 15">
            <a:extLst>
              <a:ext uri="{FF2B5EF4-FFF2-40B4-BE49-F238E27FC236}">
                <a16:creationId xmlns:a16="http://schemas.microsoft.com/office/drawing/2014/main" id="{AD3BA6F3-B6FE-7D6B-9AFA-390F6D9CA297}"/>
              </a:ext>
            </a:extLst>
          </p:cNvPr>
          <p:cNvSpPr txBox="1"/>
          <p:nvPr userDrawn="1"/>
        </p:nvSpPr>
        <p:spPr>
          <a:xfrm>
            <a:off x="9147973" y="6341165"/>
            <a:ext cx="2543312" cy="523220"/>
          </a:xfrm>
          <a:prstGeom prst="rect">
            <a:avLst/>
          </a:prstGeom>
          <a:noFill/>
        </p:spPr>
        <p:txBody>
          <a:bodyPr wrap="square" rtlCol="0">
            <a:spAutoFit/>
          </a:bodyPr>
          <a:lstStyle/>
          <a:p>
            <a:pPr algn="ctr"/>
            <a:r>
              <a:rPr kumimoji="1" lang="en-US" altLang="zh-CN" sz="1400" b="1" i="0" dirty="0">
                <a:solidFill>
                  <a:srgbClr val="94771E"/>
                </a:solidFill>
                <a:latin typeface="+mn-lt"/>
                <a:cs typeface="Times New Roman" panose="02020603050405020304" pitchFamily="18" charset="0"/>
              </a:rPr>
              <a:t>HKUST (GZ)</a:t>
            </a:r>
          </a:p>
          <a:p>
            <a:pPr algn="ctr"/>
            <a:r>
              <a:rPr kumimoji="1" lang="en-US" altLang="zh-CN" sz="1400" b="1" i="0" dirty="0">
                <a:solidFill>
                  <a:srgbClr val="94771E"/>
                </a:solidFill>
                <a:latin typeface="+mn-lt"/>
                <a:cs typeface="Times New Roman" panose="02020603050405020304" pitchFamily="18" charset="0"/>
              </a:rPr>
              <a:t>Trust &amp; Application AI Lab</a:t>
            </a:r>
            <a:endParaRPr kumimoji="1" lang="zh-CN" altLang="en-US" sz="1400" b="1" i="0" dirty="0">
              <a:solidFill>
                <a:srgbClr val="94771E"/>
              </a:solidFill>
              <a:latin typeface="+mn-lt"/>
              <a:cs typeface="Times New Roman" panose="02020603050405020304" pitchFamily="18" charset="0"/>
            </a:endParaRPr>
          </a:p>
        </p:txBody>
      </p:sp>
      <p:pic>
        <p:nvPicPr>
          <p:cNvPr id="17" name="图片 16" descr="徽标&#10;&#10;描述已自动生成">
            <a:extLst>
              <a:ext uri="{FF2B5EF4-FFF2-40B4-BE49-F238E27FC236}">
                <a16:creationId xmlns:a16="http://schemas.microsoft.com/office/drawing/2014/main" id="{37B90137-3141-89A4-0980-23788E00D6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577507" y="6389183"/>
            <a:ext cx="576566" cy="411029"/>
          </a:xfrm>
          <a:prstGeom prst="rect">
            <a:avLst/>
          </a:prstGeom>
        </p:spPr>
      </p:pic>
    </p:spTree>
    <p:extLst>
      <p:ext uri="{BB962C8B-B14F-4D97-AF65-F5344CB8AC3E}">
        <p14:creationId xmlns:p14="http://schemas.microsoft.com/office/powerpoint/2010/main" val="34196274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A4A152-E392-4499-8004-8D125D875157}"/>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9F05DBC-1765-44A0-9A97-A2477AD9E7E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E7FF7B-FFD7-4FD3-8B0C-D56E82005D5B}"/>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FA3E355B-877F-4C9F-A6B4-48F99918E708}"/>
              </a:ext>
            </a:extLst>
          </p:cNvPr>
          <p:cNvSpPr>
            <a:spLocks noGrp="1"/>
          </p:cNvSpPr>
          <p:nvPr>
            <p:ph type="ftr" sz="quarter" idx="11"/>
          </p:nvPr>
        </p:nvSpPr>
        <p:spPr/>
        <p:txBody>
          <a:bodyPr/>
          <a:lstStyle/>
          <a:p>
            <a:r>
              <a:rPr lang="en" altLang="zh-CN"/>
              <a:t>Text Watermarking for LLMs: An Introduction</a:t>
            </a:r>
            <a:endParaRPr lang="zh-CN" altLang="en-US"/>
          </a:p>
        </p:txBody>
      </p:sp>
      <p:sp>
        <p:nvSpPr>
          <p:cNvPr id="6" name="灯片编号占位符 5">
            <a:extLst>
              <a:ext uri="{FF2B5EF4-FFF2-40B4-BE49-F238E27FC236}">
                <a16:creationId xmlns:a16="http://schemas.microsoft.com/office/drawing/2014/main" id="{ACE9B339-90B7-4A0F-8578-816A8EACCA35}"/>
              </a:ext>
            </a:extLst>
          </p:cNvPr>
          <p:cNvSpPr>
            <a:spLocks noGrp="1"/>
          </p:cNvSpPr>
          <p:nvPr>
            <p:ph type="sldNum" sz="quarter" idx="12"/>
          </p:nvPr>
        </p:nvSpPr>
        <p:spPr/>
        <p:txBody>
          <a:bodyPr/>
          <a:lstStyle/>
          <a:p>
            <a:fld id="{962841C3-E4AC-409F-A777-A5E330A67EF9}" type="slidenum">
              <a:rPr lang="zh-CN" altLang="en-US" smtClean="0"/>
              <a:t>‹#›</a:t>
            </a:fld>
            <a:endParaRPr lang="zh-CN" altLang="en-US"/>
          </a:p>
        </p:txBody>
      </p:sp>
    </p:spTree>
    <p:extLst>
      <p:ext uri="{BB962C8B-B14F-4D97-AF65-F5344CB8AC3E}">
        <p14:creationId xmlns:p14="http://schemas.microsoft.com/office/powerpoint/2010/main" val="2602009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0DE16C5-D45B-43BF-B027-159B874D41B7}"/>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902A21E-353E-4880-B483-0E46817FBA9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A1A558-BA47-41AC-AB3B-88137266B6CB}"/>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C5D0768C-4DBF-403C-9882-0FFB4D53D9E5}"/>
              </a:ext>
            </a:extLst>
          </p:cNvPr>
          <p:cNvSpPr>
            <a:spLocks noGrp="1"/>
          </p:cNvSpPr>
          <p:nvPr>
            <p:ph type="ftr" sz="quarter" idx="11"/>
          </p:nvPr>
        </p:nvSpPr>
        <p:spPr/>
        <p:txBody>
          <a:bodyPr/>
          <a:lstStyle/>
          <a:p>
            <a:r>
              <a:rPr lang="en" altLang="zh-CN"/>
              <a:t>Text Watermarking for LLMs: An Introduction</a:t>
            </a:r>
            <a:endParaRPr lang="zh-CN" altLang="en-US"/>
          </a:p>
        </p:txBody>
      </p:sp>
      <p:sp>
        <p:nvSpPr>
          <p:cNvPr id="6" name="灯片编号占位符 5">
            <a:extLst>
              <a:ext uri="{FF2B5EF4-FFF2-40B4-BE49-F238E27FC236}">
                <a16:creationId xmlns:a16="http://schemas.microsoft.com/office/drawing/2014/main" id="{301FAEE1-9F09-4542-B034-BCA08642DFCD}"/>
              </a:ext>
            </a:extLst>
          </p:cNvPr>
          <p:cNvSpPr>
            <a:spLocks noGrp="1"/>
          </p:cNvSpPr>
          <p:nvPr>
            <p:ph type="sldNum" sz="quarter" idx="12"/>
          </p:nvPr>
        </p:nvSpPr>
        <p:spPr/>
        <p:txBody>
          <a:bodyPr/>
          <a:lstStyle/>
          <a:p>
            <a:fld id="{962841C3-E4AC-409F-A777-A5E330A67EF9}" type="slidenum">
              <a:rPr lang="zh-CN" altLang="en-US" smtClean="0"/>
              <a:t>‹#›</a:t>
            </a:fld>
            <a:endParaRPr lang="zh-CN" altLang="en-US"/>
          </a:p>
        </p:txBody>
      </p:sp>
    </p:spTree>
    <p:extLst>
      <p:ext uri="{BB962C8B-B14F-4D97-AF65-F5344CB8AC3E}">
        <p14:creationId xmlns:p14="http://schemas.microsoft.com/office/powerpoint/2010/main" val="23763553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7F344135-FDCD-74CF-9092-EE3819279AA4}"/>
              </a:ext>
            </a:extLst>
          </p:cNvPr>
          <p:cNvSpPr txBox="1"/>
          <p:nvPr userDrawn="1"/>
        </p:nvSpPr>
        <p:spPr>
          <a:xfrm>
            <a:off x="1" y="6356350"/>
            <a:ext cx="12191999" cy="516835"/>
          </a:xfrm>
          <a:prstGeom prst="rect">
            <a:avLst/>
          </a:prstGeom>
          <a:solidFill>
            <a:srgbClr val="003874"/>
          </a:solidFill>
        </p:spPr>
        <p:txBody>
          <a:bodyPr wrap="square" rtlCol="0">
            <a:spAutoFit/>
          </a:bodyPr>
          <a:lstStyle/>
          <a:p>
            <a:endParaRPr kumimoji="1" lang="zh-CN" altLang="en-US" dirty="0"/>
          </a:p>
        </p:txBody>
      </p:sp>
      <p:sp>
        <p:nvSpPr>
          <p:cNvPr id="2" name="标题 1">
            <a:extLst>
              <a:ext uri="{FF2B5EF4-FFF2-40B4-BE49-F238E27FC236}">
                <a16:creationId xmlns:a16="http://schemas.microsoft.com/office/drawing/2014/main" id="{CC600449-9905-41B9-A076-26325E9B5BA8}"/>
              </a:ext>
            </a:extLst>
          </p:cNvPr>
          <p:cNvSpPr>
            <a:spLocks noGrp="1"/>
          </p:cNvSpPr>
          <p:nvPr>
            <p:ph type="title" hasCustomPrompt="1"/>
          </p:nvPr>
        </p:nvSpPr>
        <p:spPr>
          <a:xfrm>
            <a:off x="0" y="0"/>
            <a:ext cx="12192000" cy="745217"/>
          </a:xfrm>
          <a:prstGeom prst="rect">
            <a:avLst/>
          </a:prstGeom>
          <a:solidFill>
            <a:srgbClr val="003874"/>
          </a:solidFill>
        </p:spPr>
        <p:txBody>
          <a:bodyPr>
            <a:normAutofit/>
          </a:bodyPr>
          <a:lstStyle>
            <a:lvl1pPr algn="ctr">
              <a:defRPr sz="4000" b="1">
                <a:solidFill>
                  <a:schemeClr val="bg1"/>
                </a:solidFill>
                <a:latin typeface="Times New Roman" panose="02020603050405020304" pitchFamily="18" charset="0"/>
                <a:cs typeface="Times New Roman" panose="02020603050405020304" pitchFamily="18" charset="0"/>
              </a:defRPr>
            </a:lvl1pPr>
          </a:lstStyle>
          <a:p>
            <a:r>
              <a:rPr lang="zh-CN" altLang="en-US" dirty="0"/>
              <a:t>  单击此处编辑母版标题样式</a:t>
            </a:r>
          </a:p>
        </p:txBody>
      </p:sp>
      <p:sp>
        <p:nvSpPr>
          <p:cNvPr id="3" name="内容占位符 2">
            <a:extLst>
              <a:ext uri="{FF2B5EF4-FFF2-40B4-BE49-F238E27FC236}">
                <a16:creationId xmlns:a16="http://schemas.microsoft.com/office/drawing/2014/main" id="{86706AD2-8F69-4551-8E0A-9F95D81C689C}"/>
              </a:ext>
            </a:extLst>
          </p:cNvPr>
          <p:cNvSpPr>
            <a:spLocks noGrp="1"/>
          </p:cNvSpPr>
          <p:nvPr>
            <p:ph idx="1"/>
          </p:nvPr>
        </p:nvSpPr>
        <p:spPr>
          <a:xfrm>
            <a:off x="718931" y="813951"/>
            <a:ext cx="10515599" cy="4935993"/>
          </a:xfrm>
        </p:spPr>
        <p:txBody>
          <a:bodyPr>
            <a:normAutofit/>
          </a:bodyPr>
          <a:lstStyle>
            <a:lvl1pPr>
              <a:defRPr sz="2800" b="0">
                <a:solidFill>
                  <a:srgbClr val="94771E"/>
                </a:solidFill>
                <a:latin typeface="Times New Roman" panose="02020603050405020304" pitchFamily="18" charset="0"/>
                <a:cs typeface="Times New Roman" panose="02020603050405020304" pitchFamily="18" charset="0"/>
              </a:defRPr>
            </a:lvl1pPr>
            <a:lvl2pPr>
              <a:defRPr sz="2400">
                <a:latin typeface="Times New Roman" panose="02020603050405020304" pitchFamily="18" charset="0"/>
                <a:cs typeface="Times New Roman" panose="02020603050405020304" pitchFamily="18" charset="0"/>
              </a:defRPr>
            </a:lvl2pPr>
            <a:lvl3pPr>
              <a:defRPr sz="2000">
                <a:latin typeface="Times New Roman" panose="02020603050405020304" pitchFamily="18" charset="0"/>
                <a:cs typeface="Times New Roman" panose="02020603050405020304" pitchFamily="18" charset="0"/>
              </a:defRPr>
            </a:lvl3pPr>
            <a:lvl4pPr>
              <a:defRPr sz="1800">
                <a:latin typeface="Times New Roman" panose="02020603050405020304" pitchFamily="18" charset="0"/>
                <a:cs typeface="Times New Roman" panose="02020603050405020304" pitchFamily="18" charset="0"/>
              </a:defRPr>
            </a:lvl4pPr>
            <a:lvl5pPr>
              <a:defRPr sz="1800">
                <a:latin typeface="Times New Roman" panose="02020603050405020304" pitchFamily="18" charset="0"/>
                <a:cs typeface="Times New Roman" panose="02020603050405020304" pitchFamily="18" charset="0"/>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6" name="页脚占位符 15">
            <a:extLst>
              <a:ext uri="{FF2B5EF4-FFF2-40B4-BE49-F238E27FC236}">
                <a16:creationId xmlns:a16="http://schemas.microsoft.com/office/drawing/2014/main" id="{B6121AD1-7A91-5A14-5C1A-ED64BCBC6BFE}"/>
              </a:ext>
            </a:extLst>
          </p:cNvPr>
          <p:cNvSpPr>
            <a:spLocks noGrp="1"/>
          </p:cNvSpPr>
          <p:nvPr>
            <p:ph type="ftr" sz="quarter" idx="11"/>
          </p:nvPr>
        </p:nvSpPr>
        <p:spPr>
          <a:xfrm>
            <a:off x="301487" y="6432204"/>
            <a:ext cx="4114800" cy="365125"/>
          </a:xfrm>
        </p:spPr>
        <p:txBody>
          <a:bodyPr/>
          <a:lstStyle>
            <a:lvl1pPr>
              <a:defRPr sz="1400" b="1">
                <a:solidFill>
                  <a:schemeClr val="bg1"/>
                </a:solidFill>
              </a:defRPr>
            </a:lvl1pPr>
          </a:lstStyle>
          <a:p>
            <a:r>
              <a:rPr lang="en-US" altLang="zh-CN" dirty="0"/>
              <a:t>Text Watermarking for LLMs: An Introduction</a:t>
            </a:r>
          </a:p>
        </p:txBody>
      </p:sp>
      <p:sp>
        <p:nvSpPr>
          <p:cNvPr id="17" name="灯片编号占位符 16">
            <a:extLst>
              <a:ext uri="{FF2B5EF4-FFF2-40B4-BE49-F238E27FC236}">
                <a16:creationId xmlns:a16="http://schemas.microsoft.com/office/drawing/2014/main" id="{D254A3FB-AEDC-31DA-8883-57B62C9B38A3}"/>
              </a:ext>
            </a:extLst>
          </p:cNvPr>
          <p:cNvSpPr>
            <a:spLocks noGrp="1"/>
          </p:cNvSpPr>
          <p:nvPr>
            <p:ph type="sldNum" sz="quarter" idx="12"/>
          </p:nvPr>
        </p:nvSpPr>
        <p:spPr>
          <a:xfrm>
            <a:off x="4605130" y="6432203"/>
            <a:ext cx="2743200" cy="365125"/>
          </a:xfrm>
        </p:spPr>
        <p:txBody>
          <a:bodyPr/>
          <a:lstStyle>
            <a:lvl1pPr>
              <a:defRPr sz="1400" b="1">
                <a:solidFill>
                  <a:schemeClr val="bg1"/>
                </a:solidFill>
              </a:defRPr>
            </a:lvl1pPr>
          </a:lstStyle>
          <a:p>
            <a:fld id="{962841C3-E4AC-409F-A777-A5E330A67EF9}" type="slidenum">
              <a:rPr lang="zh-CN" altLang="en-US" smtClean="0"/>
              <a:pPr/>
              <a:t>‹#›</a:t>
            </a:fld>
            <a:endParaRPr lang="zh-CN" altLang="en-US" dirty="0"/>
          </a:p>
        </p:txBody>
      </p:sp>
      <p:sp>
        <p:nvSpPr>
          <p:cNvPr id="7" name="文本框 6">
            <a:extLst>
              <a:ext uri="{FF2B5EF4-FFF2-40B4-BE49-F238E27FC236}">
                <a16:creationId xmlns:a16="http://schemas.microsoft.com/office/drawing/2014/main" id="{0C4E172E-E536-26FC-FEDF-AC05C5C8873A}"/>
              </a:ext>
            </a:extLst>
          </p:cNvPr>
          <p:cNvSpPr txBox="1"/>
          <p:nvPr userDrawn="1"/>
        </p:nvSpPr>
        <p:spPr>
          <a:xfrm>
            <a:off x="9021416" y="6356350"/>
            <a:ext cx="2543312" cy="523220"/>
          </a:xfrm>
          <a:prstGeom prst="rect">
            <a:avLst/>
          </a:prstGeom>
          <a:noFill/>
        </p:spPr>
        <p:txBody>
          <a:bodyPr wrap="square" rtlCol="0">
            <a:spAutoFit/>
          </a:bodyPr>
          <a:lstStyle/>
          <a:p>
            <a:pPr algn="ctr"/>
            <a:r>
              <a:rPr kumimoji="1" lang="en-US" altLang="zh-CN" sz="1400" b="1" i="0" dirty="0">
                <a:solidFill>
                  <a:schemeClr val="bg1"/>
                </a:solidFill>
                <a:latin typeface="+mn-lt"/>
                <a:cs typeface="Times New Roman" panose="02020603050405020304" pitchFamily="18" charset="0"/>
              </a:rPr>
              <a:t>HKUST (GZ)</a:t>
            </a:r>
          </a:p>
          <a:p>
            <a:pPr algn="ctr"/>
            <a:r>
              <a:rPr kumimoji="1" lang="en-US" altLang="zh-CN" sz="1400" b="1" i="0" dirty="0">
                <a:solidFill>
                  <a:schemeClr val="bg1"/>
                </a:solidFill>
                <a:latin typeface="+mn-lt"/>
                <a:cs typeface="Times New Roman" panose="02020603050405020304" pitchFamily="18" charset="0"/>
              </a:rPr>
              <a:t>Trust &amp; Application AI Lab</a:t>
            </a:r>
            <a:endParaRPr kumimoji="1" lang="zh-CN" altLang="en-US" sz="1400" b="1" i="0" dirty="0">
              <a:solidFill>
                <a:schemeClr val="bg1"/>
              </a:solidFill>
              <a:latin typeface="+mn-lt"/>
              <a:cs typeface="Times New Roman" panose="02020603050405020304" pitchFamily="18" charset="0"/>
            </a:endParaRPr>
          </a:p>
        </p:txBody>
      </p:sp>
      <p:pic>
        <p:nvPicPr>
          <p:cNvPr id="9" name="图片 8" descr="徽标&#10;&#10;描述已自动生成">
            <a:extLst>
              <a:ext uri="{FF2B5EF4-FFF2-40B4-BE49-F238E27FC236}">
                <a16:creationId xmlns:a16="http://schemas.microsoft.com/office/drawing/2014/main" id="{66802215-02BA-712B-3472-F6C212FC4D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63530" y="6392453"/>
            <a:ext cx="613218" cy="437158"/>
          </a:xfrm>
          <a:prstGeom prst="rect">
            <a:avLst/>
          </a:prstGeom>
        </p:spPr>
      </p:pic>
    </p:spTree>
    <p:extLst>
      <p:ext uri="{BB962C8B-B14F-4D97-AF65-F5344CB8AC3E}">
        <p14:creationId xmlns:p14="http://schemas.microsoft.com/office/powerpoint/2010/main" val="134623067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3B3C46-0245-4707-9300-4BFFBB8DA93C}"/>
              </a:ext>
            </a:extLst>
          </p:cNvPr>
          <p:cNvSpPr>
            <a:spLocks noGrp="1"/>
          </p:cNvSpPr>
          <p:nvPr>
            <p:ph type="title"/>
          </p:nvPr>
        </p:nvSpPr>
        <p:spPr>
          <a:xfrm>
            <a:off x="831850" y="1709738"/>
            <a:ext cx="10515600" cy="2852737"/>
          </a:xfrm>
          <a:prstGeom prst="rect">
            <a:avLst/>
          </a:prstGeom>
        </p:spPr>
        <p:txBody>
          <a:bodyPr anchor="ctr"/>
          <a:lstStyle>
            <a:lvl1pPr>
              <a:defRPr sz="6000" b="1">
                <a:solidFill>
                  <a:srgbClr val="005298"/>
                </a:solidFill>
              </a:defRPr>
            </a:lvl1pPr>
          </a:lstStyle>
          <a:p>
            <a:r>
              <a:rPr lang="zh-CN" altLang="en-US" dirty="0"/>
              <a:t>单击此处编辑母版标题样式</a:t>
            </a:r>
          </a:p>
        </p:txBody>
      </p:sp>
      <p:sp>
        <p:nvSpPr>
          <p:cNvPr id="3" name="文本占位符 2">
            <a:extLst>
              <a:ext uri="{FF2B5EF4-FFF2-40B4-BE49-F238E27FC236}">
                <a16:creationId xmlns:a16="http://schemas.microsoft.com/office/drawing/2014/main" id="{45DB6B16-B28D-4591-AC9A-A2180BC0B2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27E854-E3ED-47B8-A672-732FB59EA70B}"/>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A671E0E6-8540-4519-904F-36C168F90AE9}"/>
              </a:ext>
            </a:extLst>
          </p:cNvPr>
          <p:cNvSpPr>
            <a:spLocks noGrp="1"/>
          </p:cNvSpPr>
          <p:nvPr>
            <p:ph type="ftr" sz="quarter" idx="11"/>
          </p:nvPr>
        </p:nvSpPr>
        <p:spPr/>
        <p:txBody>
          <a:bodyPr/>
          <a:lstStyle/>
          <a:p>
            <a:r>
              <a:rPr lang="en" altLang="zh-CN"/>
              <a:t>Text Watermarking for LLMs: An Introduction</a:t>
            </a:r>
            <a:endParaRPr lang="zh-CN" altLang="en-US"/>
          </a:p>
        </p:txBody>
      </p:sp>
      <p:sp>
        <p:nvSpPr>
          <p:cNvPr id="6" name="灯片编号占位符 5">
            <a:extLst>
              <a:ext uri="{FF2B5EF4-FFF2-40B4-BE49-F238E27FC236}">
                <a16:creationId xmlns:a16="http://schemas.microsoft.com/office/drawing/2014/main" id="{FD2AA622-B7C6-41DB-99B7-DE80ECE0AA43}"/>
              </a:ext>
            </a:extLst>
          </p:cNvPr>
          <p:cNvSpPr>
            <a:spLocks noGrp="1"/>
          </p:cNvSpPr>
          <p:nvPr>
            <p:ph type="sldNum" sz="quarter" idx="12"/>
          </p:nvPr>
        </p:nvSpPr>
        <p:spPr/>
        <p:txBody>
          <a:bodyPr/>
          <a:lstStyle/>
          <a:p>
            <a:fld id="{962841C3-E4AC-409F-A777-A5E330A67EF9}" type="slidenum">
              <a:rPr lang="zh-CN" altLang="en-US" smtClean="0"/>
              <a:t>‹#›</a:t>
            </a:fld>
            <a:endParaRPr lang="zh-CN" altLang="en-US"/>
          </a:p>
        </p:txBody>
      </p:sp>
    </p:spTree>
    <p:extLst>
      <p:ext uri="{BB962C8B-B14F-4D97-AF65-F5344CB8AC3E}">
        <p14:creationId xmlns:p14="http://schemas.microsoft.com/office/powerpoint/2010/main" val="372749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54C9D-908B-4DAB-B35C-211B18118B36}"/>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28E280D-9B50-4DFD-B0D3-6E2A66FDC5B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6695606-9F4D-4B5C-83C4-527638DE4DBA}"/>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A1F55B-02FD-45D9-B2AD-8BBB313EA2C6}"/>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7E239551-9BC9-4B8D-9DAB-1922ED4FBFCF}"/>
              </a:ext>
            </a:extLst>
          </p:cNvPr>
          <p:cNvSpPr>
            <a:spLocks noGrp="1"/>
          </p:cNvSpPr>
          <p:nvPr>
            <p:ph type="ftr" sz="quarter" idx="11"/>
          </p:nvPr>
        </p:nvSpPr>
        <p:spPr/>
        <p:txBody>
          <a:bodyPr/>
          <a:lstStyle/>
          <a:p>
            <a:r>
              <a:rPr lang="en" altLang="zh-CN"/>
              <a:t>Text Watermarking for LLMs: An Introduction</a:t>
            </a:r>
            <a:endParaRPr lang="zh-CN" altLang="en-US"/>
          </a:p>
        </p:txBody>
      </p:sp>
      <p:sp>
        <p:nvSpPr>
          <p:cNvPr id="7" name="灯片编号占位符 6">
            <a:extLst>
              <a:ext uri="{FF2B5EF4-FFF2-40B4-BE49-F238E27FC236}">
                <a16:creationId xmlns:a16="http://schemas.microsoft.com/office/drawing/2014/main" id="{CA3AC020-5A1D-4813-9A40-60717901E7BA}"/>
              </a:ext>
            </a:extLst>
          </p:cNvPr>
          <p:cNvSpPr>
            <a:spLocks noGrp="1"/>
          </p:cNvSpPr>
          <p:nvPr>
            <p:ph type="sldNum" sz="quarter" idx="12"/>
          </p:nvPr>
        </p:nvSpPr>
        <p:spPr/>
        <p:txBody>
          <a:bodyPr/>
          <a:lstStyle/>
          <a:p>
            <a:fld id="{962841C3-E4AC-409F-A777-A5E330A67EF9}" type="slidenum">
              <a:rPr lang="zh-CN" altLang="en-US" smtClean="0"/>
              <a:t>‹#›</a:t>
            </a:fld>
            <a:endParaRPr lang="zh-CN" altLang="en-US"/>
          </a:p>
        </p:txBody>
      </p:sp>
    </p:spTree>
    <p:extLst>
      <p:ext uri="{BB962C8B-B14F-4D97-AF65-F5344CB8AC3E}">
        <p14:creationId xmlns:p14="http://schemas.microsoft.com/office/powerpoint/2010/main" val="708476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6C01DE-2899-45A8-90F0-8ADC68B52BE3}"/>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4925B7E-6D97-45E3-B0BD-0E7744F755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12035BB-8E4B-400C-B792-F09DD9855B0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FF191CA-916F-4356-A378-26D3406725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9047AB-92B1-4B9E-A530-25EF8036CF5A}"/>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7EACE76-F189-437D-BBB4-266665F3024A}"/>
              </a:ext>
            </a:extLst>
          </p:cNvPr>
          <p:cNvSpPr>
            <a:spLocks noGrp="1"/>
          </p:cNvSpPr>
          <p:nvPr>
            <p:ph type="dt" sz="half" idx="10"/>
          </p:nvPr>
        </p:nvSpPr>
        <p:spPr/>
        <p:txBody>
          <a:bodyPr/>
          <a:lstStyle/>
          <a:p>
            <a:endParaRPr lang="zh-CN" altLang="en-US"/>
          </a:p>
        </p:txBody>
      </p:sp>
      <p:sp>
        <p:nvSpPr>
          <p:cNvPr id="8" name="页脚占位符 7">
            <a:extLst>
              <a:ext uri="{FF2B5EF4-FFF2-40B4-BE49-F238E27FC236}">
                <a16:creationId xmlns:a16="http://schemas.microsoft.com/office/drawing/2014/main" id="{C52419AB-7A0F-4524-A1B4-D422D0FBAEDD}"/>
              </a:ext>
            </a:extLst>
          </p:cNvPr>
          <p:cNvSpPr>
            <a:spLocks noGrp="1"/>
          </p:cNvSpPr>
          <p:nvPr>
            <p:ph type="ftr" sz="quarter" idx="11"/>
          </p:nvPr>
        </p:nvSpPr>
        <p:spPr/>
        <p:txBody>
          <a:bodyPr/>
          <a:lstStyle/>
          <a:p>
            <a:r>
              <a:rPr lang="en" altLang="zh-CN"/>
              <a:t>Text Watermarking for LLMs: An Introduction</a:t>
            </a:r>
            <a:endParaRPr lang="zh-CN" altLang="en-US"/>
          </a:p>
        </p:txBody>
      </p:sp>
      <p:sp>
        <p:nvSpPr>
          <p:cNvPr id="9" name="灯片编号占位符 8">
            <a:extLst>
              <a:ext uri="{FF2B5EF4-FFF2-40B4-BE49-F238E27FC236}">
                <a16:creationId xmlns:a16="http://schemas.microsoft.com/office/drawing/2014/main" id="{0D50D6E3-173D-4D25-A4FD-A36B1BAAF3E2}"/>
              </a:ext>
            </a:extLst>
          </p:cNvPr>
          <p:cNvSpPr>
            <a:spLocks noGrp="1"/>
          </p:cNvSpPr>
          <p:nvPr>
            <p:ph type="sldNum" sz="quarter" idx="12"/>
          </p:nvPr>
        </p:nvSpPr>
        <p:spPr/>
        <p:txBody>
          <a:bodyPr/>
          <a:lstStyle/>
          <a:p>
            <a:fld id="{962841C3-E4AC-409F-A777-A5E330A67EF9}" type="slidenum">
              <a:rPr lang="zh-CN" altLang="en-US" smtClean="0"/>
              <a:t>‹#›</a:t>
            </a:fld>
            <a:endParaRPr lang="zh-CN" altLang="en-US"/>
          </a:p>
        </p:txBody>
      </p:sp>
    </p:spTree>
    <p:extLst>
      <p:ext uri="{BB962C8B-B14F-4D97-AF65-F5344CB8AC3E}">
        <p14:creationId xmlns:p14="http://schemas.microsoft.com/office/powerpoint/2010/main" val="37123825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B685C0-D673-4D02-89DA-6F546B52166C}"/>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E1837BE-5E62-4D45-96D3-66AC1FFE7498}"/>
              </a:ext>
            </a:extLst>
          </p:cNvPr>
          <p:cNvSpPr>
            <a:spLocks noGrp="1"/>
          </p:cNvSpPr>
          <p:nvPr>
            <p:ph type="dt" sz="half" idx="10"/>
          </p:nvPr>
        </p:nvSpPr>
        <p:spPr/>
        <p:txBody>
          <a:bodyPr/>
          <a:lstStyle/>
          <a:p>
            <a:endParaRPr lang="zh-CN" altLang="en-US"/>
          </a:p>
        </p:txBody>
      </p:sp>
      <p:sp>
        <p:nvSpPr>
          <p:cNvPr id="4" name="页脚占位符 3">
            <a:extLst>
              <a:ext uri="{FF2B5EF4-FFF2-40B4-BE49-F238E27FC236}">
                <a16:creationId xmlns:a16="http://schemas.microsoft.com/office/drawing/2014/main" id="{269B0ADB-C4BC-459E-B9DF-2AF0D4B85292}"/>
              </a:ext>
            </a:extLst>
          </p:cNvPr>
          <p:cNvSpPr>
            <a:spLocks noGrp="1"/>
          </p:cNvSpPr>
          <p:nvPr>
            <p:ph type="ftr" sz="quarter" idx="11"/>
          </p:nvPr>
        </p:nvSpPr>
        <p:spPr/>
        <p:txBody>
          <a:bodyPr/>
          <a:lstStyle/>
          <a:p>
            <a:r>
              <a:rPr lang="en" altLang="zh-CN"/>
              <a:t>Text Watermarking for LLMs: An Introduction</a:t>
            </a:r>
            <a:endParaRPr lang="zh-CN" altLang="en-US"/>
          </a:p>
        </p:txBody>
      </p:sp>
      <p:sp>
        <p:nvSpPr>
          <p:cNvPr id="5" name="灯片编号占位符 4">
            <a:extLst>
              <a:ext uri="{FF2B5EF4-FFF2-40B4-BE49-F238E27FC236}">
                <a16:creationId xmlns:a16="http://schemas.microsoft.com/office/drawing/2014/main" id="{6F64E8F6-1508-4290-A961-727A2BA765A9}"/>
              </a:ext>
            </a:extLst>
          </p:cNvPr>
          <p:cNvSpPr>
            <a:spLocks noGrp="1"/>
          </p:cNvSpPr>
          <p:nvPr>
            <p:ph type="sldNum" sz="quarter" idx="12"/>
          </p:nvPr>
        </p:nvSpPr>
        <p:spPr/>
        <p:txBody>
          <a:bodyPr/>
          <a:lstStyle/>
          <a:p>
            <a:fld id="{962841C3-E4AC-409F-A777-A5E330A67EF9}" type="slidenum">
              <a:rPr lang="zh-CN" altLang="en-US" smtClean="0"/>
              <a:t>‹#›</a:t>
            </a:fld>
            <a:endParaRPr lang="zh-CN" altLang="en-US"/>
          </a:p>
        </p:txBody>
      </p:sp>
    </p:spTree>
    <p:extLst>
      <p:ext uri="{BB962C8B-B14F-4D97-AF65-F5344CB8AC3E}">
        <p14:creationId xmlns:p14="http://schemas.microsoft.com/office/powerpoint/2010/main" val="3632552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466C56D-61EE-46BD-9C4B-39BA84E53954}"/>
              </a:ext>
            </a:extLst>
          </p:cNvPr>
          <p:cNvSpPr>
            <a:spLocks noGrp="1"/>
          </p:cNvSpPr>
          <p:nvPr>
            <p:ph type="dt" sz="half" idx="10"/>
          </p:nvPr>
        </p:nvSpPr>
        <p:spPr/>
        <p:txBody>
          <a:bodyPr/>
          <a:lstStyle/>
          <a:p>
            <a:endParaRPr lang="zh-CN" altLang="en-US"/>
          </a:p>
        </p:txBody>
      </p:sp>
      <p:sp>
        <p:nvSpPr>
          <p:cNvPr id="3" name="页脚占位符 2">
            <a:extLst>
              <a:ext uri="{FF2B5EF4-FFF2-40B4-BE49-F238E27FC236}">
                <a16:creationId xmlns:a16="http://schemas.microsoft.com/office/drawing/2014/main" id="{86202B45-1913-412F-BE31-C1C021DDA10E}"/>
              </a:ext>
            </a:extLst>
          </p:cNvPr>
          <p:cNvSpPr>
            <a:spLocks noGrp="1"/>
          </p:cNvSpPr>
          <p:nvPr>
            <p:ph type="ftr" sz="quarter" idx="11"/>
          </p:nvPr>
        </p:nvSpPr>
        <p:spPr/>
        <p:txBody>
          <a:bodyPr/>
          <a:lstStyle/>
          <a:p>
            <a:r>
              <a:rPr lang="en" altLang="zh-CN"/>
              <a:t>Text Watermarking for LLMs: An Introduction</a:t>
            </a:r>
            <a:endParaRPr lang="zh-CN" altLang="en-US"/>
          </a:p>
        </p:txBody>
      </p:sp>
      <p:sp>
        <p:nvSpPr>
          <p:cNvPr id="4" name="灯片编号占位符 3">
            <a:extLst>
              <a:ext uri="{FF2B5EF4-FFF2-40B4-BE49-F238E27FC236}">
                <a16:creationId xmlns:a16="http://schemas.microsoft.com/office/drawing/2014/main" id="{F1A5A030-E348-4C86-963E-6D3D8BD0A86A}"/>
              </a:ext>
            </a:extLst>
          </p:cNvPr>
          <p:cNvSpPr>
            <a:spLocks noGrp="1"/>
          </p:cNvSpPr>
          <p:nvPr>
            <p:ph type="sldNum" sz="quarter" idx="12"/>
          </p:nvPr>
        </p:nvSpPr>
        <p:spPr/>
        <p:txBody>
          <a:bodyPr/>
          <a:lstStyle/>
          <a:p>
            <a:fld id="{962841C3-E4AC-409F-A777-A5E330A67EF9}" type="slidenum">
              <a:rPr lang="zh-CN" altLang="en-US" smtClean="0"/>
              <a:t>‹#›</a:t>
            </a:fld>
            <a:endParaRPr lang="zh-CN" altLang="en-US"/>
          </a:p>
        </p:txBody>
      </p:sp>
    </p:spTree>
    <p:extLst>
      <p:ext uri="{BB962C8B-B14F-4D97-AF65-F5344CB8AC3E}">
        <p14:creationId xmlns:p14="http://schemas.microsoft.com/office/powerpoint/2010/main" val="3166009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411E9B-E8D8-4AC9-88A7-BB552A2E662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D14C89A-7011-4F7A-A2D1-B8EE7212E6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C86354D-C18B-4961-BB8A-F406AD1CD6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43560B6-43B5-4602-A853-4FDE2433C8BA}"/>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5707BF34-7666-4DDB-B9E4-5B5866155D27}"/>
              </a:ext>
            </a:extLst>
          </p:cNvPr>
          <p:cNvSpPr>
            <a:spLocks noGrp="1"/>
          </p:cNvSpPr>
          <p:nvPr>
            <p:ph type="ftr" sz="quarter" idx="11"/>
          </p:nvPr>
        </p:nvSpPr>
        <p:spPr/>
        <p:txBody>
          <a:bodyPr/>
          <a:lstStyle/>
          <a:p>
            <a:r>
              <a:rPr lang="en" altLang="zh-CN"/>
              <a:t>Text Watermarking for LLMs: An Introduction</a:t>
            </a:r>
            <a:endParaRPr lang="zh-CN" altLang="en-US"/>
          </a:p>
        </p:txBody>
      </p:sp>
      <p:sp>
        <p:nvSpPr>
          <p:cNvPr id="7" name="灯片编号占位符 6">
            <a:extLst>
              <a:ext uri="{FF2B5EF4-FFF2-40B4-BE49-F238E27FC236}">
                <a16:creationId xmlns:a16="http://schemas.microsoft.com/office/drawing/2014/main" id="{7BC58E62-F0D0-4497-BB54-BC172AEB4F19}"/>
              </a:ext>
            </a:extLst>
          </p:cNvPr>
          <p:cNvSpPr>
            <a:spLocks noGrp="1"/>
          </p:cNvSpPr>
          <p:nvPr>
            <p:ph type="sldNum" sz="quarter" idx="12"/>
          </p:nvPr>
        </p:nvSpPr>
        <p:spPr/>
        <p:txBody>
          <a:bodyPr/>
          <a:lstStyle/>
          <a:p>
            <a:fld id="{962841C3-E4AC-409F-A777-A5E330A67EF9}" type="slidenum">
              <a:rPr lang="zh-CN" altLang="en-US" smtClean="0"/>
              <a:t>‹#›</a:t>
            </a:fld>
            <a:endParaRPr lang="zh-CN" altLang="en-US"/>
          </a:p>
        </p:txBody>
      </p:sp>
    </p:spTree>
    <p:extLst>
      <p:ext uri="{BB962C8B-B14F-4D97-AF65-F5344CB8AC3E}">
        <p14:creationId xmlns:p14="http://schemas.microsoft.com/office/powerpoint/2010/main" val="2449275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A298D7-838A-4251-A772-F3E7ECD3F5A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6DB760-6C1A-4E47-A9BA-36ABAC0629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F65FCFA-0C78-4BE2-B656-F7A6E4989A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CF795E-5E91-466C-A218-8264A63D2AAD}"/>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8129272F-F14A-45BA-8252-B09CF39EB72C}"/>
              </a:ext>
            </a:extLst>
          </p:cNvPr>
          <p:cNvSpPr>
            <a:spLocks noGrp="1"/>
          </p:cNvSpPr>
          <p:nvPr>
            <p:ph type="ftr" sz="quarter" idx="11"/>
          </p:nvPr>
        </p:nvSpPr>
        <p:spPr/>
        <p:txBody>
          <a:bodyPr/>
          <a:lstStyle/>
          <a:p>
            <a:r>
              <a:rPr lang="en" altLang="zh-CN"/>
              <a:t>Text Watermarking for LLMs: An Introduction</a:t>
            </a:r>
            <a:endParaRPr lang="zh-CN" altLang="en-US"/>
          </a:p>
        </p:txBody>
      </p:sp>
      <p:sp>
        <p:nvSpPr>
          <p:cNvPr id="7" name="灯片编号占位符 6">
            <a:extLst>
              <a:ext uri="{FF2B5EF4-FFF2-40B4-BE49-F238E27FC236}">
                <a16:creationId xmlns:a16="http://schemas.microsoft.com/office/drawing/2014/main" id="{A74E42B9-B957-45CC-9259-F5B92A75836E}"/>
              </a:ext>
            </a:extLst>
          </p:cNvPr>
          <p:cNvSpPr>
            <a:spLocks noGrp="1"/>
          </p:cNvSpPr>
          <p:nvPr>
            <p:ph type="sldNum" sz="quarter" idx="12"/>
          </p:nvPr>
        </p:nvSpPr>
        <p:spPr/>
        <p:txBody>
          <a:bodyPr/>
          <a:lstStyle/>
          <a:p>
            <a:fld id="{962841C3-E4AC-409F-A777-A5E330A67EF9}" type="slidenum">
              <a:rPr lang="zh-CN" altLang="en-US" smtClean="0"/>
              <a:t>‹#›</a:t>
            </a:fld>
            <a:endParaRPr lang="zh-CN" altLang="en-US"/>
          </a:p>
        </p:txBody>
      </p:sp>
    </p:spTree>
    <p:extLst>
      <p:ext uri="{BB962C8B-B14F-4D97-AF65-F5344CB8AC3E}">
        <p14:creationId xmlns:p14="http://schemas.microsoft.com/office/powerpoint/2010/main" val="1801541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F3FF35A-CB9A-4F5E-926C-0CDCF9D81B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BF0CBFE2-95AA-43C7-8075-91BABC7A68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38844D59-70C3-4E3F-A7FF-74DC33AC11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C3127EDE-1C7E-4283-90E4-DF1D1C8DAB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 altLang="zh-CN"/>
              <a:t>Text Watermarking for LLMs: An Introduction</a:t>
            </a:r>
            <a:endParaRPr lang="zh-CN" altLang="en-US"/>
          </a:p>
        </p:txBody>
      </p:sp>
      <p:sp>
        <p:nvSpPr>
          <p:cNvPr id="6" name="灯片编号占位符 5">
            <a:extLst>
              <a:ext uri="{FF2B5EF4-FFF2-40B4-BE49-F238E27FC236}">
                <a16:creationId xmlns:a16="http://schemas.microsoft.com/office/drawing/2014/main" id="{99BCC1A2-601C-4D94-8D57-094836059F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2841C3-E4AC-409F-A777-A5E330A67EF9}" type="slidenum">
              <a:rPr lang="zh-CN" altLang="en-US" smtClean="0"/>
              <a:t>‹#›</a:t>
            </a:fld>
            <a:endParaRPr lang="zh-CN" altLang="en-US"/>
          </a:p>
        </p:txBody>
      </p:sp>
    </p:spTree>
    <p:extLst>
      <p:ext uri="{BB962C8B-B14F-4D97-AF65-F5344CB8AC3E}">
        <p14:creationId xmlns:p14="http://schemas.microsoft.com/office/powerpoint/2010/main" val="20441985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emu.baai.ac.cn/about" TargetMode="External"/><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3.webp"/><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arxiv.org/pdf/2406.11838"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pn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0.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5AACD2F-ADF7-C323-162B-D53C22729CB9}"/>
              </a:ext>
            </a:extLst>
          </p:cNvPr>
          <p:cNvSpPr>
            <a:spLocks noGrp="1"/>
          </p:cNvSpPr>
          <p:nvPr>
            <p:ph type="ctrTitle"/>
          </p:nvPr>
        </p:nvSpPr>
        <p:spPr>
          <a:xfrm>
            <a:off x="1208566" y="1535428"/>
            <a:ext cx="9774868" cy="1997812"/>
          </a:xfrm>
        </p:spPr>
        <p:txBody>
          <a:bodyPr>
            <a:noAutofit/>
          </a:bodyPr>
          <a:lstStyle/>
          <a:p>
            <a:r>
              <a:rPr lang="en-US" altLang="zh-CN" sz="5400" b="1" dirty="0">
                <a:solidFill>
                  <a:srgbClr val="003874"/>
                </a:solidFill>
              </a:rPr>
              <a:t>ANY2ANY: Trends in Multimodal Models</a:t>
            </a:r>
          </a:p>
        </p:txBody>
      </p:sp>
      <p:sp>
        <p:nvSpPr>
          <p:cNvPr id="6" name="副标题 5">
            <a:extLst>
              <a:ext uri="{FF2B5EF4-FFF2-40B4-BE49-F238E27FC236}">
                <a16:creationId xmlns:a16="http://schemas.microsoft.com/office/drawing/2014/main" id="{9ACD9233-FEBE-D2CD-3431-B1C05E6F5491}"/>
              </a:ext>
            </a:extLst>
          </p:cNvPr>
          <p:cNvSpPr>
            <a:spLocks noGrp="1"/>
          </p:cNvSpPr>
          <p:nvPr>
            <p:ph type="subTitle" idx="1"/>
          </p:nvPr>
        </p:nvSpPr>
        <p:spPr>
          <a:xfrm>
            <a:off x="1223158" y="3944936"/>
            <a:ext cx="9774867" cy="1312865"/>
          </a:xfrm>
        </p:spPr>
        <p:txBody>
          <a:bodyPr>
            <a:normAutofit/>
          </a:bodyPr>
          <a:lstStyle/>
          <a:p>
            <a:r>
              <a:rPr lang="en-US" altLang="zh-CN" sz="3400" dirty="0" err="1"/>
              <a:t>Haochun</a:t>
            </a:r>
            <a:r>
              <a:rPr lang="zh-CN" altLang="en-US" sz="3400" dirty="0"/>
              <a:t> </a:t>
            </a:r>
            <a:r>
              <a:rPr lang="en-US" altLang="zh-CN" sz="3400" dirty="0"/>
              <a:t>Tang</a:t>
            </a:r>
          </a:p>
          <a:p>
            <a:r>
              <a:rPr lang="en" altLang="zh-CN" dirty="0"/>
              <a:t>Supervisor</a:t>
            </a:r>
            <a:r>
              <a:rPr lang="en-US" altLang="zh-CN" dirty="0"/>
              <a:t>: Prof. </a:t>
            </a:r>
            <a:r>
              <a:rPr lang="en-US" altLang="zh-CN" dirty="0" err="1"/>
              <a:t>Enyan</a:t>
            </a:r>
            <a:r>
              <a:rPr lang="en-US" altLang="zh-CN" dirty="0"/>
              <a:t> Dai</a:t>
            </a:r>
          </a:p>
        </p:txBody>
      </p:sp>
    </p:spTree>
    <p:extLst>
      <p:ext uri="{BB962C8B-B14F-4D97-AF65-F5344CB8AC3E}">
        <p14:creationId xmlns:p14="http://schemas.microsoft.com/office/powerpoint/2010/main" val="1441974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7C09F-9436-A312-FA90-207F8C9C8A51}"/>
              </a:ext>
            </a:extLst>
          </p:cNvPr>
          <p:cNvSpPr>
            <a:spLocks noGrp="1"/>
          </p:cNvSpPr>
          <p:nvPr>
            <p:ph type="title"/>
          </p:nvPr>
        </p:nvSpPr>
        <p:spPr>
          <a:xfrm>
            <a:off x="1" y="0"/>
            <a:ext cx="12191999" cy="745217"/>
          </a:xfrm>
        </p:spPr>
        <p:txBody>
          <a:bodyPr/>
          <a:lstStyle/>
          <a:p>
            <a:r>
              <a:rPr lang="en-US" altLang="zh-CN" dirty="0"/>
              <a:t>Chameleon</a:t>
            </a:r>
            <a:endParaRPr lang="zh-CN" altLang="en-US" dirty="0"/>
          </a:p>
        </p:txBody>
      </p:sp>
      <p:sp>
        <p:nvSpPr>
          <p:cNvPr id="10" name="页脚占位符 9">
            <a:extLst>
              <a:ext uri="{FF2B5EF4-FFF2-40B4-BE49-F238E27FC236}">
                <a16:creationId xmlns:a16="http://schemas.microsoft.com/office/drawing/2014/main" id="{9EDD29BC-67E8-843C-C18D-DE7E0EA62C5B}"/>
              </a:ext>
            </a:extLst>
          </p:cNvPr>
          <p:cNvSpPr>
            <a:spLocks noGrp="1"/>
          </p:cNvSpPr>
          <p:nvPr>
            <p:ph type="ftr" sz="quarter" idx="11"/>
          </p:nvPr>
        </p:nvSpPr>
        <p:spPr/>
        <p:txBody>
          <a:bodyPr/>
          <a:lstStyle/>
          <a:p>
            <a:r>
              <a:rPr lang="en-US" altLang="zh-CN" dirty="0"/>
              <a:t>ANY2ANY: Trends in Multimodal Models</a:t>
            </a:r>
          </a:p>
        </p:txBody>
      </p:sp>
      <p:sp>
        <p:nvSpPr>
          <p:cNvPr id="11" name="灯片编号占位符 10">
            <a:extLst>
              <a:ext uri="{FF2B5EF4-FFF2-40B4-BE49-F238E27FC236}">
                <a16:creationId xmlns:a16="http://schemas.microsoft.com/office/drawing/2014/main" id="{A9B9FD61-EA01-94AC-2BD8-A4A8275BC91E}"/>
              </a:ext>
            </a:extLst>
          </p:cNvPr>
          <p:cNvSpPr>
            <a:spLocks noGrp="1"/>
          </p:cNvSpPr>
          <p:nvPr>
            <p:ph type="sldNum" sz="quarter" idx="12"/>
          </p:nvPr>
        </p:nvSpPr>
        <p:spPr/>
        <p:txBody>
          <a:bodyPr/>
          <a:lstStyle/>
          <a:p>
            <a:fld id="{962841C3-E4AC-409F-A777-A5E330A67EF9}" type="slidenum">
              <a:rPr lang="zh-CN" altLang="en-US" smtClean="0"/>
              <a:pPr/>
              <a:t>10</a:t>
            </a:fld>
            <a:endParaRPr lang="zh-CN" altLang="en-US" dirty="0"/>
          </a:p>
        </p:txBody>
      </p:sp>
      <p:pic>
        <p:nvPicPr>
          <p:cNvPr id="8" name="内容占位符 7">
            <a:extLst>
              <a:ext uri="{FF2B5EF4-FFF2-40B4-BE49-F238E27FC236}">
                <a16:creationId xmlns:a16="http://schemas.microsoft.com/office/drawing/2014/main" id="{CFDE6BF9-2E86-4C4C-527B-FE97D09ECF3C}"/>
              </a:ext>
            </a:extLst>
          </p:cNvPr>
          <p:cNvPicPr>
            <a:picLocks noGrp="1" noChangeAspect="1"/>
          </p:cNvPicPr>
          <p:nvPr>
            <p:ph idx="1"/>
          </p:nvPr>
        </p:nvPicPr>
        <p:blipFill>
          <a:blip r:embed="rId3"/>
          <a:stretch>
            <a:fillRect/>
          </a:stretch>
        </p:blipFill>
        <p:spPr>
          <a:xfrm>
            <a:off x="0" y="825491"/>
            <a:ext cx="6629741" cy="3086259"/>
          </a:xfrm>
        </p:spPr>
      </p:pic>
      <p:pic>
        <p:nvPicPr>
          <p:cNvPr id="12" name="图片 11">
            <a:extLst>
              <a:ext uri="{FF2B5EF4-FFF2-40B4-BE49-F238E27FC236}">
                <a16:creationId xmlns:a16="http://schemas.microsoft.com/office/drawing/2014/main" id="{C2B6B435-5F45-B192-8D4A-CEE1C4000389}"/>
              </a:ext>
            </a:extLst>
          </p:cNvPr>
          <p:cNvPicPr>
            <a:picLocks noChangeAspect="1"/>
          </p:cNvPicPr>
          <p:nvPr/>
        </p:nvPicPr>
        <p:blipFill>
          <a:blip r:embed="rId4"/>
          <a:stretch>
            <a:fillRect/>
          </a:stretch>
        </p:blipFill>
        <p:spPr>
          <a:xfrm>
            <a:off x="6490362" y="908166"/>
            <a:ext cx="5492273" cy="4845829"/>
          </a:xfrm>
          <a:prstGeom prst="rect">
            <a:avLst/>
          </a:prstGeom>
        </p:spPr>
      </p:pic>
      <p:pic>
        <p:nvPicPr>
          <p:cNvPr id="14" name="图片 13">
            <a:extLst>
              <a:ext uri="{FF2B5EF4-FFF2-40B4-BE49-F238E27FC236}">
                <a16:creationId xmlns:a16="http://schemas.microsoft.com/office/drawing/2014/main" id="{F6002BD6-1732-85B2-9A59-25320753885F}"/>
              </a:ext>
            </a:extLst>
          </p:cNvPr>
          <p:cNvPicPr>
            <a:picLocks noChangeAspect="1"/>
          </p:cNvPicPr>
          <p:nvPr/>
        </p:nvPicPr>
        <p:blipFill>
          <a:blip r:embed="rId5"/>
          <a:stretch>
            <a:fillRect/>
          </a:stretch>
        </p:blipFill>
        <p:spPr>
          <a:xfrm>
            <a:off x="1639469" y="3867717"/>
            <a:ext cx="3733629" cy="2500030"/>
          </a:xfrm>
          <a:prstGeom prst="rect">
            <a:avLst/>
          </a:prstGeom>
        </p:spPr>
      </p:pic>
    </p:spTree>
    <p:extLst>
      <p:ext uri="{BB962C8B-B14F-4D97-AF65-F5344CB8AC3E}">
        <p14:creationId xmlns:p14="http://schemas.microsoft.com/office/powerpoint/2010/main" val="3096753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E7075A3-CEE2-7FF5-5C92-67AAEB149BF2}"/>
              </a:ext>
            </a:extLst>
          </p:cNvPr>
          <p:cNvPicPr>
            <a:picLocks noChangeAspect="1"/>
          </p:cNvPicPr>
          <p:nvPr/>
        </p:nvPicPr>
        <p:blipFill>
          <a:blip r:embed="rId3"/>
          <a:stretch>
            <a:fillRect/>
          </a:stretch>
        </p:blipFill>
        <p:spPr>
          <a:xfrm>
            <a:off x="5715454" y="2854987"/>
            <a:ext cx="5744630" cy="8438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标题 1">
            <a:extLst>
              <a:ext uri="{FF2B5EF4-FFF2-40B4-BE49-F238E27FC236}">
                <a16:creationId xmlns:a16="http://schemas.microsoft.com/office/drawing/2014/main" id="{0917C09F-9436-A312-FA90-207F8C9C8A51}"/>
              </a:ext>
            </a:extLst>
          </p:cNvPr>
          <p:cNvSpPr>
            <a:spLocks noGrp="1"/>
          </p:cNvSpPr>
          <p:nvPr>
            <p:ph type="title"/>
          </p:nvPr>
        </p:nvSpPr>
        <p:spPr>
          <a:xfrm>
            <a:off x="1" y="0"/>
            <a:ext cx="12191999" cy="745217"/>
          </a:xfrm>
        </p:spPr>
        <p:txBody>
          <a:bodyPr/>
          <a:lstStyle/>
          <a:p>
            <a:r>
              <a:rPr lang="en-US" altLang="zh-CN" dirty="0">
                <a:hlinkClick r:id="rId4"/>
              </a:rPr>
              <a:t>Emu3</a:t>
            </a:r>
            <a:r>
              <a:rPr lang="en-US" altLang="zh-CN" dirty="0"/>
              <a:t>(BAAI)</a:t>
            </a:r>
            <a:endParaRPr lang="zh-CN" altLang="en-US" dirty="0"/>
          </a:p>
        </p:txBody>
      </p:sp>
      <p:sp>
        <p:nvSpPr>
          <p:cNvPr id="10" name="页脚占位符 9">
            <a:extLst>
              <a:ext uri="{FF2B5EF4-FFF2-40B4-BE49-F238E27FC236}">
                <a16:creationId xmlns:a16="http://schemas.microsoft.com/office/drawing/2014/main" id="{9EDD29BC-67E8-843C-C18D-DE7E0EA62C5B}"/>
              </a:ext>
            </a:extLst>
          </p:cNvPr>
          <p:cNvSpPr>
            <a:spLocks noGrp="1"/>
          </p:cNvSpPr>
          <p:nvPr>
            <p:ph type="ftr" sz="quarter" idx="11"/>
          </p:nvPr>
        </p:nvSpPr>
        <p:spPr/>
        <p:txBody>
          <a:bodyPr/>
          <a:lstStyle/>
          <a:p>
            <a:r>
              <a:rPr lang="en-US" altLang="zh-CN" dirty="0"/>
              <a:t>ANY2ANY: Trends in Multimodal Models</a:t>
            </a:r>
          </a:p>
        </p:txBody>
      </p:sp>
      <p:sp>
        <p:nvSpPr>
          <p:cNvPr id="11" name="灯片编号占位符 10">
            <a:extLst>
              <a:ext uri="{FF2B5EF4-FFF2-40B4-BE49-F238E27FC236}">
                <a16:creationId xmlns:a16="http://schemas.microsoft.com/office/drawing/2014/main" id="{A9B9FD61-EA01-94AC-2BD8-A4A8275BC91E}"/>
              </a:ext>
            </a:extLst>
          </p:cNvPr>
          <p:cNvSpPr>
            <a:spLocks noGrp="1"/>
          </p:cNvSpPr>
          <p:nvPr>
            <p:ph type="sldNum" sz="quarter" idx="12"/>
          </p:nvPr>
        </p:nvSpPr>
        <p:spPr/>
        <p:txBody>
          <a:bodyPr/>
          <a:lstStyle/>
          <a:p>
            <a:fld id="{962841C3-E4AC-409F-A777-A5E330A67EF9}" type="slidenum">
              <a:rPr lang="zh-CN" altLang="en-US" smtClean="0"/>
              <a:pPr/>
              <a:t>11</a:t>
            </a:fld>
            <a:endParaRPr lang="zh-CN" altLang="en-US" dirty="0"/>
          </a:p>
        </p:txBody>
      </p:sp>
      <p:pic>
        <p:nvPicPr>
          <p:cNvPr id="4" name="图片 3">
            <a:extLst>
              <a:ext uri="{FF2B5EF4-FFF2-40B4-BE49-F238E27FC236}">
                <a16:creationId xmlns:a16="http://schemas.microsoft.com/office/drawing/2014/main" id="{80682345-9C0E-C999-FF73-19FC5DC15D59}"/>
              </a:ext>
            </a:extLst>
          </p:cNvPr>
          <p:cNvPicPr>
            <a:picLocks noChangeAspect="1"/>
          </p:cNvPicPr>
          <p:nvPr/>
        </p:nvPicPr>
        <p:blipFill>
          <a:blip r:embed="rId5"/>
          <a:stretch>
            <a:fillRect/>
          </a:stretch>
        </p:blipFill>
        <p:spPr>
          <a:xfrm>
            <a:off x="6160379" y="3885645"/>
            <a:ext cx="5015345" cy="236300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5" name="图片 4">
            <a:extLst>
              <a:ext uri="{FF2B5EF4-FFF2-40B4-BE49-F238E27FC236}">
                <a16:creationId xmlns:a16="http://schemas.microsoft.com/office/drawing/2014/main" id="{2EA0D023-26E4-7373-73B6-8F511997D88E}"/>
              </a:ext>
            </a:extLst>
          </p:cNvPr>
          <p:cNvPicPr>
            <a:picLocks noChangeAspect="1"/>
          </p:cNvPicPr>
          <p:nvPr/>
        </p:nvPicPr>
        <p:blipFill>
          <a:blip r:embed="rId6"/>
          <a:stretch>
            <a:fillRect/>
          </a:stretch>
        </p:blipFill>
        <p:spPr>
          <a:xfrm>
            <a:off x="129937" y="3622931"/>
            <a:ext cx="4749752" cy="24635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图片 5">
            <a:extLst>
              <a:ext uri="{FF2B5EF4-FFF2-40B4-BE49-F238E27FC236}">
                <a16:creationId xmlns:a16="http://schemas.microsoft.com/office/drawing/2014/main" id="{1EE30EED-0CC4-1A20-7EAF-91385E427424}"/>
              </a:ext>
            </a:extLst>
          </p:cNvPr>
          <p:cNvPicPr>
            <a:picLocks noChangeAspect="1"/>
          </p:cNvPicPr>
          <p:nvPr/>
        </p:nvPicPr>
        <p:blipFill>
          <a:blip r:embed="rId7"/>
          <a:stretch>
            <a:fillRect/>
          </a:stretch>
        </p:blipFill>
        <p:spPr>
          <a:xfrm>
            <a:off x="151677" y="859983"/>
            <a:ext cx="4728012" cy="25309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图片 11">
            <a:extLst>
              <a:ext uri="{FF2B5EF4-FFF2-40B4-BE49-F238E27FC236}">
                <a16:creationId xmlns:a16="http://schemas.microsoft.com/office/drawing/2014/main" id="{AC861718-0011-FB89-4A8B-E853732989AA}"/>
              </a:ext>
            </a:extLst>
          </p:cNvPr>
          <p:cNvPicPr>
            <a:picLocks noChangeAspect="1"/>
          </p:cNvPicPr>
          <p:nvPr/>
        </p:nvPicPr>
        <p:blipFill>
          <a:blip r:embed="rId8"/>
          <a:stretch>
            <a:fillRect/>
          </a:stretch>
        </p:blipFill>
        <p:spPr>
          <a:xfrm>
            <a:off x="5543768" y="2294794"/>
            <a:ext cx="5914875" cy="3733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图片 13">
            <a:extLst>
              <a:ext uri="{FF2B5EF4-FFF2-40B4-BE49-F238E27FC236}">
                <a16:creationId xmlns:a16="http://schemas.microsoft.com/office/drawing/2014/main" id="{1E1E247D-D8F8-26C3-C957-C691BF4EA94E}"/>
              </a:ext>
            </a:extLst>
          </p:cNvPr>
          <p:cNvPicPr>
            <a:picLocks noChangeAspect="1"/>
          </p:cNvPicPr>
          <p:nvPr/>
        </p:nvPicPr>
        <p:blipFill>
          <a:blip r:embed="rId9"/>
          <a:stretch>
            <a:fillRect/>
          </a:stretch>
        </p:blipFill>
        <p:spPr>
          <a:xfrm>
            <a:off x="6891400" y="916580"/>
            <a:ext cx="3219615" cy="6159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箭头: 上下 14">
            <a:extLst>
              <a:ext uri="{FF2B5EF4-FFF2-40B4-BE49-F238E27FC236}">
                <a16:creationId xmlns:a16="http://schemas.microsoft.com/office/drawing/2014/main" id="{827EF115-9E02-98F1-D3B7-24BECFCA9D53}"/>
              </a:ext>
            </a:extLst>
          </p:cNvPr>
          <p:cNvSpPr/>
          <p:nvPr/>
        </p:nvSpPr>
        <p:spPr>
          <a:xfrm>
            <a:off x="8334361" y="1622693"/>
            <a:ext cx="333691" cy="615981"/>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3076884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E86CF304-AACA-A0F3-F891-B33F545198D4}"/>
              </a:ext>
            </a:extLst>
          </p:cNvPr>
          <p:cNvSpPr/>
          <p:nvPr/>
        </p:nvSpPr>
        <p:spPr>
          <a:xfrm>
            <a:off x="-1345519" y="4205363"/>
            <a:ext cx="7019299" cy="1754326"/>
          </a:xfrm>
          <a:prstGeom prst="rect">
            <a:avLst/>
          </a:prstGeom>
          <a:no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altLang="zh-CN" sz="3600" b="1" cap="none" spc="0" dirty="0">
                <a:ln/>
                <a:solidFill>
                  <a:srgbClr val="FF0000"/>
                </a:solidFill>
                <a:effectLst/>
              </a:rPr>
              <a:t>Understanding</a:t>
            </a:r>
          </a:p>
          <a:p>
            <a:pPr algn="ctr"/>
            <a:r>
              <a:rPr lang="en-US" altLang="zh-CN" sz="3600" b="1" cap="none" spc="0" dirty="0">
                <a:ln/>
                <a:solidFill>
                  <a:srgbClr val="FF0000"/>
                </a:solidFill>
                <a:effectLst/>
              </a:rPr>
              <a:t>&amp;</a:t>
            </a:r>
          </a:p>
          <a:p>
            <a:pPr algn="ctr"/>
            <a:r>
              <a:rPr lang="en-US" altLang="zh-CN" sz="3600" b="1" cap="none" spc="0" dirty="0">
                <a:ln/>
                <a:solidFill>
                  <a:srgbClr val="FF0000"/>
                </a:solidFill>
                <a:effectLst/>
              </a:rPr>
              <a:t>Generation</a:t>
            </a:r>
            <a:endParaRPr lang="zh-CN" altLang="en-US" sz="3600" b="1" cap="none" spc="0" dirty="0">
              <a:ln/>
              <a:solidFill>
                <a:srgbClr val="FF0000"/>
              </a:solidFill>
              <a:effectLst/>
            </a:endParaRPr>
          </a:p>
        </p:txBody>
      </p:sp>
      <p:sp>
        <p:nvSpPr>
          <p:cNvPr id="2" name="标题 1">
            <a:extLst>
              <a:ext uri="{FF2B5EF4-FFF2-40B4-BE49-F238E27FC236}">
                <a16:creationId xmlns:a16="http://schemas.microsoft.com/office/drawing/2014/main" id="{0917C09F-9436-A312-FA90-207F8C9C8A51}"/>
              </a:ext>
            </a:extLst>
          </p:cNvPr>
          <p:cNvSpPr>
            <a:spLocks noGrp="1"/>
          </p:cNvSpPr>
          <p:nvPr>
            <p:ph type="title"/>
          </p:nvPr>
        </p:nvSpPr>
        <p:spPr>
          <a:xfrm>
            <a:off x="1" y="0"/>
            <a:ext cx="12191999" cy="745217"/>
          </a:xfrm>
        </p:spPr>
        <p:txBody>
          <a:bodyPr/>
          <a:lstStyle/>
          <a:p>
            <a:r>
              <a:rPr lang="en-US" altLang="zh-CN" dirty="0"/>
              <a:t>Emu3</a:t>
            </a:r>
            <a:endParaRPr lang="zh-CN" altLang="en-US" dirty="0"/>
          </a:p>
        </p:txBody>
      </p:sp>
      <p:sp>
        <p:nvSpPr>
          <p:cNvPr id="10" name="页脚占位符 9">
            <a:extLst>
              <a:ext uri="{FF2B5EF4-FFF2-40B4-BE49-F238E27FC236}">
                <a16:creationId xmlns:a16="http://schemas.microsoft.com/office/drawing/2014/main" id="{9EDD29BC-67E8-843C-C18D-DE7E0EA62C5B}"/>
              </a:ext>
            </a:extLst>
          </p:cNvPr>
          <p:cNvSpPr>
            <a:spLocks noGrp="1"/>
          </p:cNvSpPr>
          <p:nvPr>
            <p:ph type="ftr" sz="quarter" idx="11"/>
          </p:nvPr>
        </p:nvSpPr>
        <p:spPr/>
        <p:txBody>
          <a:bodyPr/>
          <a:lstStyle/>
          <a:p>
            <a:r>
              <a:rPr lang="en-US" altLang="zh-CN" dirty="0"/>
              <a:t>ANY2ANY: Trends in Multimodal Models</a:t>
            </a:r>
          </a:p>
        </p:txBody>
      </p:sp>
      <p:sp>
        <p:nvSpPr>
          <p:cNvPr id="11" name="灯片编号占位符 10">
            <a:extLst>
              <a:ext uri="{FF2B5EF4-FFF2-40B4-BE49-F238E27FC236}">
                <a16:creationId xmlns:a16="http://schemas.microsoft.com/office/drawing/2014/main" id="{A9B9FD61-EA01-94AC-2BD8-A4A8275BC91E}"/>
              </a:ext>
            </a:extLst>
          </p:cNvPr>
          <p:cNvSpPr>
            <a:spLocks noGrp="1"/>
          </p:cNvSpPr>
          <p:nvPr>
            <p:ph type="sldNum" sz="quarter" idx="12"/>
          </p:nvPr>
        </p:nvSpPr>
        <p:spPr/>
        <p:txBody>
          <a:bodyPr/>
          <a:lstStyle/>
          <a:p>
            <a:fld id="{962841C3-E4AC-409F-A777-A5E330A67EF9}" type="slidenum">
              <a:rPr lang="zh-CN" altLang="en-US" smtClean="0"/>
              <a:pPr/>
              <a:t>12</a:t>
            </a:fld>
            <a:endParaRPr lang="zh-CN" altLang="en-US" dirty="0"/>
          </a:p>
        </p:txBody>
      </p:sp>
      <p:pic>
        <p:nvPicPr>
          <p:cNvPr id="7" name="图片 6">
            <a:extLst>
              <a:ext uri="{FF2B5EF4-FFF2-40B4-BE49-F238E27FC236}">
                <a16:creationId xmlns:a16="http://schemas.microsoft.com/office/drawing/2014/main" id="{BC2C047E-C499-2B11-1C61-BC70A3597D63}"/>
              </a:ext>
            </a:extLst>
          </p:cNvPr>
          <p:cNvPicPr>
            <a:picLocks noChangeAspect="1"/>
          </p:cNvPicPr>
          <p:nvPr/>
        </p:nvPicPr>
        <p:blipFill>
          <a:blip r:embed="rId3"/>
          <a:stretch>
            <a:fillRect/>
          </a:stretch>
        </p:blipFill>
        <p:spPr>
          <a:xfrm>
            <a:off x="136573" y="1069470"/>
            <a:ext cx="6909155" cy="3219615"/>
          </a:xfrm>
          <a:prstGeom prst="rect">
            <a:avLst/>
          </a:prstGeom>
        </p:spPr>
      </p:pic>
      <p:sp>
        <p:nvSpPr>
          <p:cNvPr id="3" name="内容占位符 2">
            <a:extLst>
              <a:ext uri="{FF2B5EF4-FFF2-40B4-BE49-F238E27FC236}">
                <a16:creationId xmlns:a16="http://schemas.microsoft.com/office/drawing/2014/main" id="{81CC7B6F-63BC-B473-F88A-B54DD08FBD63}"/>
              </a:ext>
            </a:extLst>
          </p:cNvPr>
          <p:cNvSpPr>
            <a:spLocks noGrp="1"/>
          </p:cNvSpPr>
          <p:nvPr>
            <p:ph idx="1"/>
          </p:nvPr>
        </p:nvSpPr>
        <p:spPr>
          <a:xfrm>
            <a:off x="6980065" y="1672618"/>
            <a:ext cx="5211935" cy="3592765"/>
          </a:xfrm>
        </p:spPr>
        <p:txBody>
          <a:bodyPr>
            <a:normAutofit/>
          </a:bodyPr>
          <a:lstStyle/>
          <a:p>
            <a:r>
              <a:rPr lang="en-US" altLang="zh-CN" dirty="0">
                <a:solidFill>
                  <a:srgbClr val="FF0000"/>
                </a:solidFill>
              </a:rPr>
              <a:t>Quality Fine-Tuning</a:t>
            </a:r>
          </a:p>
          <a:p>
            <a:r>
              <a:rPr lang="en-US" altLang="zh-CN" sz="1700" dirty="0">
                <a:solidFill>
                  <a:schemeClr val="tx1"/>
                </a:solidFill>
              </a:rPr>
              <a:t>vision generation tasks</a:t>
            </a:r>
          </a:p>
          <a:p>
            <a:r>
              <a:rPr lang="en-US" altLang="zh-CN" sz="1700" dirty="0">
                <a:solidFill>
                  <a:schemeClr val="tx1"/>
                </a:solidFill>
              </a:rPr>
              <a:t>512 pixels to 720 pixels</a:t>
            </a:r>
          </a:p>
          <a:p>
            <a:r>
              <a:rPr lang="en-US" altLang="zh-CN" dirty="0">
                <a:solidFill>
                  <a:srgbClr val="FF0000"/>
                </a:solidFill>
              </a:rPr>
              <a:t>Direct Preference Optimization</a:t>
            </a:r>
          </a:p>
          <a:p>
            <a:r>
              <a:rPr lang="en-US" altLang="zh-CN" sz="1700" dirty="0">
                <a:solidFill>
                  <a:schemeClr val="tx1"/>
                </a:solidFill>
              </a:rPr>
              <a:t>Generate Initial Pool (8-10 inferences)</a:t>
            </a:r>
          </a:p>
          <a:p>
            <a:pPr>
              <a:lnSpc>
                <a:spcPct val="110000"/>
              </a:lnSpc>
            </a:pPr>
            <a:r>
              <a:rPr lang="en-US" altLang="zh-CN" sz="1700" dirty="0">
                <a:solidFill>
                  <a:schemeClr val="tx1"/>
                </a:solidFill>
              </a:rPr>
              <a:t>Evaluation(vision appeal &amp; prompt alignment)</a:t>
            </a:r>
          </a:p>
          <a:p>
            <a:pPr>
              <a:lnSpc>
                <a:spcPct val="110000"/>
              </a:lnSpc>
            </a:pPr>
            <a:r>
              <a:rPr lang="en-US" altLang="zh-CN" sz="1700" dirty="0">
                <a:solidFill>
                  <a:schemeClr val="tx1"/>
                </a:solidFill>
              </a:rPr>
              <a:t>Create Triplets(</a:t>
            </a:r>
            <a:r>
              <a:rPr lang="en-US" altLang="zh-CN" sz="1700" dirty="0" err="1">
                <a:solidFill>
                  <a:schemeClr val="tx1"/>
                </a:solidFill>
              </a:rPr>
              <a:t>p_i</a:t>
            </a:r>
            <a:r>
              <a:rPr lang="en-US" altLang="zh-CN" sz="1700" dirty="0">
                <a:solidFill>
                  <a:schemeClr val="tx1"/>
                </a:solidFill>
              </a:rPr>
              <a:t>, </a:t>
            </a:r>
            <a:r>
              <a:rPr lang="en-US" altLang="zh-CN" sz="1700" dirty="0" err="1">
                <a:solidFill>
                  <a:schemeClr val="tx1"/>
                </a:solidFill>
              </a:rPr>
              <a:t>x_chosen_i</a:t>
            </a:r>
            <a:r>
              <a:rPr lang="en-US" altLang="zh-CN" sz="1700" dirty="0">
                <a:solidFill>
                  <a:schemeClr val="tx1"/>
                </a:solidFill>
              </a:rPr>
              <a:t>, </a:t>
            </a:r>
            <a:r>
              <a:rPr lang="en-US" altLang="zh-CN" sz="1700" dirty="0" err="1">
                <a:solidFill>
                  <a:schemeClr val="tx1"/>
                </a:solidFill>
              </a:rPr>
              <a:t>x_rejected_i</a:t>
            </a:r>
            <a:r>
              <a:rPr lang="en-US" altLang="zh-CN" sz="1700" dirty="0">
                <a:solidFill>
                  <a:schemeClr val="tx1"/>
                </a:solidFill>
              </a:rPr>
              <a:t>)</a:t>
            </a:r>
          </a:p>
        </p:txBody>
      </p:sp>
    </p:spTree>
    <p:extLst>
      <p:ext uri="{BB962C8B-B14F-4D97-AF65-F5344CB8AC3E}">
        <p14:creationId xmlns:p14="http://schemas.microsoft.com/office/powerpoint/2010/main" val="327309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AC175C83-C99B-E2B5-8CBC-1E03AA4DCF2B}"/>
              </a:ext>
            </a:extLst>
          </p:cNvPr>
          <p:cNvPicPr>
            <a:picLocks noChangeAspect="1"/>
          </p:cNvPicPr>
          <p:nvPr/>
        </p:nvPicPr>
        <p:blipFill>
          <a:blip r:embed="rId3"/>
          <a:stretch>
            <a:fillRect/>
          </a:stretch>
        </p:blipFill>
        <p:spPr>
          <a:xfrm>
            <a:off x="120663" y="1743369"/>
            <a:ext cx="5669770" cy="29311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标题 1">
            <a:extLst>
              <a:ext uri="{FF2B5EF4-FFF2-40B4-BE49-F238E27FC236}">
                <a16:creationId xmlns:a16="http://schemas.microsoft.com/office/drawing/2014/main" id="{0917C09F-9436-A312-FA90-207F8C9C8A51}"/>
              </a:ext>
            </a:extLst>
          </p:cNvPr>
          <p:cNvSpPr>
            <a:spLocks noGrp="1"/>
          </p:cNvSpPr>
          <p:nvPr>
            <p:ph type="title"/>
          </p:nvPr>
        </p:nvSpPr>
        <p:spPr>
          <a:xfrm>
            <a:off x="1" y="0"/>
            <a:ext cx="12191999" cy="745217"/>
          </a:xfrm>
        </p:spPr>
        <p:txBody>
          <a:bodyPr/>
          <a:lstStyle/>
          <a:p>
            <a:r>
              <a:rPr lang="en-US" altLang="zh-CN" dirty="0"/>
              <a:t>Emu3</a:t>
            </a:r>
            <a:endParaRPr lang="zh-CN" altLang="en-US" dirty="0"/>
          </a:p>
        </p:txBody>
      </p:sp>
      <p:sp>
        <p:nvSpPr>
          <p:cNvPr id="10" name="页脚占位符 9">
            <a:extLst>
              <a:ext uri="{FF2B5EF4-FFF2-40B4-BE49-F238E27FC236}">
                <a16:creationId xmlns:a16="http://schemas.microsoft.com/office/drawing/2014/main" id="{9EDD29BC-67E8-843C-C18D-DE7E0EA62C5B}"/>
              </a:ext>
            </a:extLst>
          </p:cNvPr>
          <p:cNvSpPr>
            <a:spLocks noGrp="1"/>
          </p:cNvSpPr>
          <p:nvPr>
            <p:ph type="ftr" sz="quarter" idx="11"/>
          </p:nvPr>
        </p:nvSpPr>
        <p:spPr/>
        <p:txBody>
          <a:bodyPr/>
          <a:lstStyle/>
          <a:p>
            <a:r>
              <a:rPr lang="en-US" altLang="zh-CN" dirty="0"/>
              <a:t>ANY2ANY: Trends in Multimodal Models</a:t>
            </a:r>
          </a:p>
        </p:txBody>
      </p:sp>
      <p:sp>
        <p:nvSpPr>
          <p:cNvPr id="11" name="灯片编号占位符 10">
            <a:extLst>
              <a:ext uri="{FF2B5EF4-FFF2-40B4-BE49-F238E27FC236}">
                <a16:creationId xmlns:a16="http://schemas.microsoft.com/office/drawing/2014/main" id="{A9B9FD61-EA01-94AC-2BD8-A4A8275BC91E}"/>
              </a:ext>
            </a:extLst>
          </p:cNvPr>
          <p:cNvSpPr>
            <a:spLocks noGrp="1"/>
          </p:cNvSpPr>
          <p:nvPr>
            <p:ph type="sldNum" sz="quarter" idx="12"/>
          </p:nvPr>
        </p:nvSpPr>
        <p:spPr/>
        <p:txBody>
          <a:bodyPr/>
          <a:lstStyle/>
          <a:p>
            <a:fld id="{962841C3-E4AC-409F-A777-A5E330A67EF9}" type="slidenum">
              <a:rPr lang="zh-CN" altLang="en-US" smtClean="0"/>
              <a:pPr/>
              <a:t>13</a:t>
            </a:fld>
            <a:endParaRPr lang="zh-CN" altLang="en-US" dirty="0"/>
          </a:p>
        </p:txBody>
      </p:sp>
      <p:pic>
        <p:nvPicPr>
          <p:cNvPr id="17" name="图片 16">
            <a:extLst>
              <a:ext uri="{FF2B5EF4-FFF2-40B4-BE49-F238E27FC236}">
                <a16:creationId xmlns:a16="http://schemas.microsoft.com/office/drawing/2014/main" id="{43D14CDC-FD39-5010-277C-EC64B7FBFAD4}"/>
              </a:ext>
            </a:extLst>
          </p:cNvPr>
          <p:cNvPicPr>
            <a:picLocks noChangeAspect="1"/>
          </p:cNvPicPr>
          <p:nvPr/>
        </p:nvPicPr>
        <p:blipFill>
          <a:blip r:embed="rId4"/>
          <a:stretch>
            <a:fillRect/>
          </a:stretch>
        </p:blipFill>
        <p:spPr>
          <a:xfrm>
            <a:off x="5691502" y="962762"/>
            <a:ext cx="6550031" cy="2202329"/>
          </a:xfrm>
          <a:prstGeom prst="rect">
            <a:avLst/>
          </a:prstGeom>
          <a:ln>
            <a:noFill/>
          </a:ln>
          <a:effectLst>
            <a:outerShdw blurRad="292100" dist="139700" dir="2700000" algn="tl" rotWithShape="0">
              <a:srgbClr val="333333">
                <a:alpha val="65000"/>
              </a:srgbClr>
            </a:outerShdw>
          </a:effectLst>
        </p:spPr>
      </p:pic>
      <p:pic>
        <p:nvPicPr>
          <p:cNvPr id="19" name="图片 18">
            <a:extLst>
              <a:ext uri="{FF2B5EF4-FFF2-40B4-BE49-F238E27FC236}">
                <a16:creationId xmlns:a16="http://schemas.microsoft.com/office/drawing/2014/main" id="{D9697D3D-FB1A-F8C9-1AC5-EAED05D72D9F}"/>
              </a:ext>
            </a:extLst>
          </p:cNvPr>
          <p:cNvPicPr>
            <a:picLocks noChangeAspect="1"/>
          </p:cNvPicPr>
          <p:nvPr/>
        </p:nvPicPr>
        <p:blipFill>
          <a:blip r:embed="rId5"/>
          <a:stretch>
            <a:fillRect/>
          </a:stretch>
        </p:blipFill>
        <p:spPr>
          <a:xfrm>
            <a:off x="5720164" y="3366530"/>
            <a:ext cx="6591639" cy="2648086"/>
          </a:xfrm>
          <a:prstGeom prst="rect">
            <a:avLst/>
          </a:prstGeom>
          <a:ln>
            <a:noFill/>
          </a:ln>
          <a:effectLst>
            <a:outerShdw blurRad="292100" dist="139700" dir="2700000" algn="tl" rotWithShape="0">
              <a:srgbClr val="333333">
                <a:alpha val="65000"/>
              </a:srgbClr>
            </a:outerShdw>
          </a:effectLst>
        </p:spPr>
      </p:pic>
      <p:sp>
        <p:nvSpPr>
          <p:cNvPr id="24" name="矩形: 圆角 23">
            <a:extLst>
              <a:ext uri="{FF2B5EF4-FFF2-40B4-BE49-F238E27FC236}">
                <a16:creationId xmlns:a16="http://schemas.microsoft.com/office/drawing/2014/main" id="{4428F17C-608B-0F53-83D5-E44F43B4CD0A}"/>
              </a:ext>
            </a:extLst>
          </p:cNvPr>
          <p:cNvSpPr/>
          <p:nvPr/>
        </p:nvSpPr>
        <p:spPr>
          <a:xfrm>
            <a:off x="120663" y="3366530"/>
            <a:ext cx="919413" cy="32573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5" name="矩形: 圆角 24">
            <a:extLst>
              <a:ext uri="{FF2B5EF4-FFF2-40B4-BE49-F238E27FC236}">
                <a16:creationId xmlns:a16="http://schemas.microsoft.com/office/drawing/2014/main" id="{64EEAAEB-FCB9-C299-14D8-538E0B32165B}"/>
              </a:ext>
            </a:extLst>
          </p:cNvPr>
          <p:cNvSpPr/>
          <p:nvPr/>
        </p:nvSpPr>
        <p:spPr>
          <a:xfrm>
            <a:off x="6747536" y="2716265"/>
            <a:ext cx="342314" cy="191403"/>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 name="矩形: 圆角 2">
            <a:extLst>
              <a:ext uri="{FF2B5EF4-FFF2-40B4-BE49-F238E27FC236}">
                <a16:creationId xmlns:a16="http://schemas.microsoft.com/office/drawing/2014/main" id="{4D45B328-CAE0-A47E-0D6B-5FA37468C100}"/>
              </a:ext>
            </a:extLst>
          </p:cNvPr>
          <p:cNvSpPr/>
          <p:nvPr/>
        </p:nvSpPr>
        <p:spPr>
          <a:xfrm>
            <a:off x="7862827" y="3529399"/>
            <a:ext cx="342314" cy="191403"/>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4563086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7C09F-9436-A312-FA90-207F8C9C8A51}"/>
              </a:ext>
            </a:extLst>
          </p:cNvPr>
          <p:cNvSpPr>
            <a:spLocks noGrp="1"/>
          </p:cNvSpPr>
          <p:nvPr>
            <p:ph type="title"/>
          </p:nvPr>
        </p:nvSpPr>
        <p:spPr>
          <a:xfrm>
            <a:off x="1" y="0"/>
            <a:ext cx="12191999" cy="745217"/>
          </a:xfrm>
        </p:spPr>
        <p:txBody>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B7959765-21B5-1635-C489-B107D5E72FAA}"/>
              </a:ext>
            </a:extLst>
          </p:cNvPr>
          <p:cNvSpPr>
            <a:spLocks noGrp="1"/>
          </p:cNvSpPr>
          <p:nvPr>
            <p:ph idx="1"/>
          </p:nvPr>
        </p:nvSpPr>
        <p:spPr/>
        <p:txBody>
          <a:bodyPr>
            <a:normAutofit/>
          </a:bodyPr>
          <a:lstStyle/>
          <a:p>
            <a:r>
              <a:rPr lang="en-US" altLang="zh-CN" dirty="0">
                <a:solidFill>
                  <a:schemeClr val="tx1"/>
                </a:solidFill>
              </a:rPr>
              <a:t>AR Based </a:t>
            </a:r>
          </a:p>
          <a:p>
            <a:pPr lvl="1"/>
            <a:r>
              <a:rPr lang="en-US" altLang="zh-CN" dirty="0"/>
              <a:t>Chameleon</a:t>
            </a:r>
          </a:p>
          <a:p>
            <a:pPr lvl="1"/>
            <a:r>
              <a:rPr lang="en-US" altLang="zh-CN" dirty="0"/>
              <a:t>Emu3</a:t>
            </a:r>
          </a:p>
          <a:p>
            <a:pPr marL="228600" lvl="1">
              <a:spcBef>
                <a:spcPts val="1000"/>
              </a:spcBef>
            </a:pPr>
            <a:r>
              <a:rPr lang="en-US" altLang="zh-CN" sz="2800" dirty="0">
                <a:solidFill>
                  <a:srgbClr val="FF0000"/>
                </a:solidFill>
              </a:rPr>
              <a:t>AR &amp; Confusion Based</a:t>
            </a:r>
          </a:p>
          <a:p>
            <a:pPr lvl="1"/>
            <a:r>
              <a:rPr lang="en-US" altLang="zh-CN" dirty="0"/>
              <a:t>Transfusion</a:t>
            </a:r>
          </a:p>
          <a:p>
            <a:pPr lvl="1"/>
            <a:r>
              <a:rPr lang="en-US" altLang="zh-CN" dirty="0"/>
              <a:t>Show-o</a:t>
            </a:r>
          </a:p>
        </p:txBody>
      </p:sp>
      <p:sp>
        <p:nvSpPr>
          <p:cNvPr id="5" name="页脚占位符 4">
            <a:extLst>
              <a:ext uri="{FF2B5EF4-FFF2-40B4-BE49-F238E27FC236}">
                <a16:creationId xmlns:a16="http://schemas.microsoft.com/office/drawing/2014/main" id="{16BBCA59-4620-32CB-8C7F-709EC219FFF5}"/>
              </a:ext>
            </a:extLst>
          </p:cNvPr>
          <p:cNvSpPr>
            <a:spLocks noGrp="1"/>
          </p:cNvSpPr>
          <p:nvPr>
            <p:ph type="ftr" sz="quarter" idx="11"/>
          </p:nvPr>
        </p:nvSpPr>
        <p:spPr/>
        <p:txBody>
          <a:bodyPr/>
          <a:lstStyle/>
          <a:p>
            <a:r>
              <a:rPr lang="en-US" altLang="zh-CN" dirty="0"/>
              <a:t>ANY2ANY: Trends in Multimodal Models</a:t>
            </a:r>
          </a:p>
        </p:txBody>
      </p:sp>
      <p:sp>
        <p:nvSpPr>
          <p:cNvPr id="6" name="灯片编号占位符 5">
            <a:extLst>
              <a:ext uri="{FF2B5EF4-FFF2-40B4-BE49-F238E27FC236}">
                <a16:creationId xmlns:a16="http://schemas.microsoft.com/office/drawing/2014/main" id="{746B57F8-F678-3E05-A464-95F730041BEE}"/>
              </a:ext>
            </a:extLst>
          </p:cNvPr>
          <p:cNvSpPr>
            <a:spLocks noGrp="1"/>
          </p:cNvSpPr>
          <p:nvPr>
            <p:ph type="sldNum" sz="quarter" idx="12"/>
          </p:nvPr>
        </p:nvSpPr>
        <p:spPr/>
        <p:txBody>
          <a:bodyPr/>
          <a:lstStyle/>
          <a:p>
            <a:fld id="{962841C3-E4AC-409F-A777-A5E330A67EF9}" type="slidenum">
              <a:rPr lang="zh-CN" altLang="en-US" smtClean="0"/>
              <a:pPr/>
              <a:t>14</a:t>
            </a:fld>
            <a:endParaRPr lang="zh-CN" altLang="en-US" dirty="0"/>
          </a:p>
        </p:txBody>
      </p:sp>
    </p:spTree>
    <p:extLst>
      <p:ext uri="{BB962C8B-B14F-4D97-AF65-F5344CB8AC3E}">
        <p14:creationId xmlns:p14="http://schemas.microsoft.com/office/powerpoint/2010/main" val="22329864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7C09F-9436-A312-FA90-207F8C9C8A51}"/>
              </a:ext>
            </a:extLst>
          </p:cNvPr>
          <p:cNvSpPr>
            <a:spLocks noGrp="1"/>
          </p:cNvSpPr>
          <p:nvPr>
            <p:ph type="title"/>
          </p:nvPr>
        </p:nvSpPr>
        <p:spPr>
          <a:xfrm>
            <a:off x="1" y="0"/>
            <a:ext cx="12191999" cy="745217"/>
          </a:xfrm>
        </p:spPr>
        <p:txBody>
          <a:bodyPr/>
          <a:lstStyle/>
          <a:p>
            <a:r>
              <a:rPr lang="en-US" altLang="zh-CN" dirty="0"/>
              <a:t>Transfusion</a:t>
            </a:r>
            <a:endParaRPr lang="zh-CN" altLang="en-US" dirty="0"/>
          </a:p>
        </p:txBody>
      </p:sp>
      <p:sp>
        <p:nvSpPr>
          <p:cNvPr id="10" name="页脚占位符 9">
            <a:extLst>
              <a:ext uri="{FF2B5EF4-FFF2-40B4-BE49-F238E27FC236}">
                <a16:creationId xmlns:a16="http://schemas.microsoft.com/office/drawing/2014/main" id="{9EDD29BC-67E8-843C-C18D-DE7E0EA62C5B}"/>
              </a:ext>
            </a:extLst>
          </p:cNvPr>
          <p:cNvSpPr>
            <a:spLocks noGrp="1"/>
          </p:cNvSpPr>
          <p:nvPr>
            <p:ph type="ftr" sz="quarter" idx="11"/>
          </p:nvPr>
        </p:nvSpPr>
        <p:spPr/>
        <p:txBody>
          <a:bodyPr/>
          <a:lstStyle/>
          <a:p>
            <a:r>
              <a:rPr lang="en-US" altLang="zh-CN" dirty="0"/>
              <a:t>ANY2ANY: Trends in Multimodal Models</a:t>
            </a:r>
          </a:p>
        </p:txBody>
      </p:sp>
      <p:sp>
        <p:nvSpPr>
          <p:cNvPr id="11" name="灯片编号占位符 10">
            <a:extLst>
              <a:ext uri="{FF2B5EF4-FFF2-40B4-BE49-F238E27FC236}">
                <a16:creationId xmlns:a16="http://schemas.microsoft.com/office/drawing/2014/main" id="{A9B9FD61-EA01-94AC-2BD8-A4A8275BC91E}"/>
              </a:ext>
            </a:extLst>
          </p:cNvPr>
          <p:cNvSpPr>
            <a:spLocks noGrp="1"/>
          </p:cNvSpPr>
          <p:nvPr>
            <p:ph type="sldNum" sz="quarter" idx="12"/>
          </p:nvPr>
        </p:nvSpPr>
        <p:spPr/>
        <p:txBody>
          <a:bodyPr/>
          <a:lstStyle/>
          <a:p>
            <a:fld id="{962841C3-E4AC-409F-A777-A5E330A67EF9}" type="slidenum">
              <a:rPr lang="zh-CN" altLang="en-US" smtClean="0"/>
              <a:pPr/>
              <a:t>15</a:t>
            </a:fld>
            <a:endParaRPr lang="zh-CN" altLang="en-US" dirty="0"/>
          </a:p>
        </p:txBody>
      </p:sp>
      <p:pic>
        <p:nvPicPr>
          <p:cNvPr id="4" name="图片 3">
            <a:extLst>
              <a:ext uri="{FF2B5EF4-FFF2-40B4-BE49-F238E27FC236}">
                <a16:creationId xmlns:a16="http://schemas.microsoft.com/office/drawing/2014/main" id="{AA419870-6151-1BBE-74C2-6512E83B6893}"/>
              </a:ext>
            </a:extLst>
          </p:cNvPr>
          <p:cNvPicPr>
            <a:picLocks noChangeAspect="1"/>
          </p:cNvPicPr>
          <p:nvPr/>
        </p:nvPicPr>
        <p:blipFill>
          <a:blip r:embed="rId3"/>
          <a:stretch>
            <a:fillRect/>
          </a:stretch>
        </p:blipFill>
        <p:spPr>
          <a:xfrm>
            <a:off x="455033" y="890349"/>
            <a:ext cx="6681938" cy="15426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图片 7">
            <a:extLst>
              <a:ext uri="{FF2B5EF4-FFF2-40B4-BE49-F238E27FC236}">
                <a16:creationId xmlns:a16="http://schemas.microsoft.com/office/drawing/2014/main" id="{347F9648-F0F9-A261-80F3-C93C04AD14EF}"/>
              </a:ext>
            </a:extLst>
          </p:cNvPr>
          <p:cNvPicPr>
            <a:picLocks noChangeAspect="1"/>
          </p:cNvPicPr>
          <p:nvPr/>
        </p:nvPicPr>
        <p:blipFill>
          <a:blip r:embed="rId4"/>
          <a:stretch>
            <a:fillRect/>
          </a:stretch>
        </p:blipFill>
        <p:spPr>
          <a:xfrm>
            <a:off x="3450426" y="3000255"/>
            <a:ext cx="3157721" cy="3033074"/>
          </a:xfrm>
          <a:prstGeom prst="rect">
            <a:avLst/>
          </a:prstGeom>
        </p:spPr>
      </p:pic>
      <p:pic>
        <p:nvPicPr>
          <p:cNvPr id="17" name="图片 16">
            <a:extLst>
              <a:ext uri="{FF2B5EF4-FFF2-40B4-BE49-F238E27FC236}">
                <a16:creationId xmlns:a16="http://schemas.microsoft.com/office/drawing/2014/main" id="{D6DC8F20-3396-84CF-FD20-69AE82E16F78}"/>
              </a:ext>
            </a:extLst>
          </p:cNvPr>
          <p:cNvPicPr>
            <a:picLocks noChangeAspect="1"/>
          </p:cNvPicPr>
          <p:nvPr/>
        </p:nvPicPr>
        <p:blipFill>
          <a:blip r:embed="rId5"/>
          <a:stretch>
            <a:fillRect/>
          </a:stretch>
        </p:blipFill>
        <p:spPr>
          <a:xfrm>
            <a:off x="455033" y="2722614"/>
            <a:ext cx="2843850" cy="3201459"/>
          </a:xfrm>
          <a:prstGeom prst="rect">
            <a:avLst/>
          </a:prstGeom>
        </p:spPr>
      </p:pic>
      <p:sp>
        <p:nvSpPr>
          <p:cNvPr id="3" name="内容占位符 2">
            <a:extLst>
              <a:ext uri="{FF2B5EF4-FFF2-40B4-BE49-F238E27FC236}">
                <a16:creationId xmlns:a16="http://schemas.microsoft.com/office/drawing/2014/main" id="{7E414FB6-F7EE-8AFC-B4B4-861FB396FAC0}"/>
              </a:ext>
            </a:extLst>
          </p:cNvPr>
          <p:cNvSpPr>
            <a:spLocks noGrp="1"/>
          </p:cNvSpPr>
          <p:nvPr>
            <p:ph idx="1"/>
          </p:nvPr>
        </p:nvSpPr>
        <p:spPr>
          <a:xfrm>
            <a:off x="7272585" y="1967346"/>
            <a:ext cx="4649251" cy="3489365"/>
          </a:xfrm>
        </p:spPr>
        <p:txBody>
          <a:bodyPr>
            <a:normAutofit/>
          </a:bodyPr>
          <a:lstStyle/>
          <a:p>
            <a:r>
              <a:rPr lang="en-US" altLang="zh-CN" sz="2400" dirty="0">
                <a:solidFill>
                  <a:schemeClr val="tx1"/>
                </a:solidFill>
              </a:rPr>
              <a:t>Continuous embedding</a:t>
            </a:r>
          </a:p>
          <a:p>
            <a:r>
              <a:rPr lang="en-US" altLang="zh-CN" sz="2400" dirty="0">
                <a:solidFill>
                  <a:schemeClr val="tx1"/>
                </a:solidFill>
              </a:rPr>
              <a:t>image -&gt; </a:t>
            </a:r>
            <a:r>
              <a:rPr lang="en-US" altLang="zh-CN" sz="2400" dirty="0" err="1">
                <a:solidFill>
                  <a:schemeClr val="tx1"/>
                </a:solidFill>
              </a:rPr>
              <a:t>vae</a:t>
            </a:r>
            <a:r>
              <a:rPr lang="en-US" altLang="zh-CN" sz="2400" dirty="0">
                <a:solidFill>
                  <a:schemeClr val="tx1"/>
                </a:solidFill>
              </a:rPr>
              <a:t> encoder -&gt; </a:t>
            </a:r>
            <a:r>
              <a:rPr lang="en-US" altLang="zh-CN" sz="2400" b="1" dirty="0">
                <a:solidFill>
                  <a:srgbClr val="FF0000"/>
                </a:solidFill>
              </a:rPr>
              <a:t>patches</a:t>
            </a:r>
            <a:r>
              <a:rPr lang="en-US" altLang="zh-CN" sz="2400" dirty="0">
                <a:solidFill>
                  <a:schemeClr val="tx1"/>
                </a:solidFill>
              </a:rPr>
              <a:t>-&gt; linear/u-net -&gt; transformer -&gt; linear/u-net -&gt; </a:t>
            </a:r>
            <a:r>
              <a:rPr lang="en-US" altLang="zh-CN" sz="2400" b="1" dirty="0">
                <a:solidFill>
                  <a:srgbClr val="FF0000"/>
                </a:solidFill>
              </a:rPr>
              <a:t>patches</a:t>
            </a:r>
            <a:r>
              <a:rPr lang="en-US" altLang="zh-CN" sz="2400" dirty="0">
                <a:solidFill>
                  <a:schemeClr val="tx1"/>
                </a:solidFill>
              </a:rPr>
              <a:t>&gt; </a:t>
            </a:r>
            <a:r>
              <a:rPr lang="en-US" altLang="zh-CN" sz="2400" dirty="0" err="1">
                <a:solidFill>
                  <a:schemeClr val="tx1"/>
                </a:solidFill>
              </a:rPr>
              <a:t>vae</a:t>
            </a:r>
            <a:r>
              <a:rPr lang="en-US" altLang="zh-CN" sz="2400" dirty="0">
                <a:solidFill>
                  <a:schemeClr val="tx1"/>
                </a:solidFill>
              </a:rPr>
              <a:t> decoder -&gt; image</a:t>
            </a:r>
          </a:p>
          <a:p>
            <a:r>
              <a:rPr lang="en-US" altLang="zh-CN" sz="2400" dirty="0">
                <a:solidFill>
                  <a:schemeClr val="tx1"/>
                </a:solidFill>
              </a:rPr>
              <a:t>Intra-image attention</a:t>
            </a:r>
          </a:p>
        </p:txBody>
      </p:sp>
    </p:spTree>
    <p:extLst>
      <p:ext uri="{BB962C8B-B14F-4D97-AF65-F5344CB8AC3E}">
        <p14:creationId xmlns:p14="http://schemas.microsoft.com/office/powerpoint/2010/main" val="3035664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7C09F-9436-A312-FA90-207F8C9C8A51}"/>
              </a:ext>
            </a:extLst>
          </p:cNvPr>
          <p:cNvSpPr>
            <a:spLocks noGrp="1"/>
          </p:cNvSpPr>
          <p:nvPr>
            <p:ph type="title"/>
          </p:nvPr>
        </p:nvSpPr>
        <p:spPr>
          <a:xfrm>
            <a:off x="1" y="0"/>
            <a:ext cx="12191999" cy="745217"/>
          </a:xfrm>
        </p:spPr>
        <p:txBody>
          <a:bodyPr/>
          <a:lstStyle/>
          <a:p>
            <a:r>
              <a:rPr lang="en-US" altLang="zh-CN" dirty="0"/>
              <a:t>Transfusion</a:t>
            </a:r>
            <a:endParaRPr lang="zh-CN" altLang="en-US" dirty="0"/>
          </a:p>
        </p:txBody>
      </p:sp>
      <p:sp>
        <p:nvSpPr>
          <p:cNvPr id="10" name="页脚占位符 9">
            <a:extLst>
              <a:ext uri="{FF2B5EF4-FFF2-40B4-BE49-F238E27FC236}">
                <a16:creationId xmlns:a16="http://schemas.microsoft.com/office/drawing/2014/main" id="{9EDD29BC-67E8-843C-C18D-DE7E0EA62C5B}"/>
              </a:ext>
            </a:extLst>
          </p:cNvPr>
          <p:cNvSpPr>
            <a:spLocks noGrp="1"/>
          </p:cNvSpPr>
          <p:nvPr>
            <p:ph type="ftr" sz="quarter" idx="11"/>
          </p:nvPr>
        </p:nvSpPr>
        <p:spPr/>
        <p:txBody>
          <a:bodyPr/>
          <a:lstStyle/>
          <a:p>
            <a:r>
              <a:rPr lang="en-US" altLang="zh-CN" dirty="0"/>
              <a:t>ANY2ANY: Trends in Multimodal Models</a:t>
            </a:r>
          </a:p>
        </p:txBody>
      </p:sp>
      <p:sp>
        <p:nvSpPr>
          <p:cNvPr id="11" name="灯片编号占位符 10">
            <a:extLst>
              <a:ext uri="{FF2B5EF4-FFF2-40B4-BE49-F238E27FC236}">
                <a16:creationId xmlns:a16="http://schemas.microsoft.com/office/drawing/2014/main" id="{A9B9FD61-EA01-94AC-2BD8-A4A8275BC91E}"/>
              </a:ext>
            </a:extLst>
          </p:cNvPr>
          <p:cNvSpPr>
            <a:spLocks noGrp="1"/>
          </p:cNvSpPr>
          <p:nvPr>
            <p:ph type="sldNum" sz="quarter" idx="12"/>
          </p:nvPr>
        </p:nvSpPr>
        <p:spPr/>
        <p:txBody>
          <a:bodyPr/>
          <a:lstStyle/>
          <a:p>
            <a:fld id="{962841C3-E4AC-409F-A777-A5E330A67EF9}" type="slidenum">
              <a:rPr lang="zh-CN" altLang="en-US" smtClean="0"/>
              <a:pPr/>
              <a:t>16</a:t>
            </a:fld>
            <a:endParaRPr lang="zh-CN" altLang="en-US" dirty="0"/>
          </a:p>
        </p:txBody>
      </p:sp>
      <p:pic>
        <p:nvPicPr>
          <p:cNvPr id="4" name="图片 3">
            <a:extLst>
              <a:ext uri="{FF2B5EF4-FFF2-40B4-BE49-F238E27FC236}">
                <a16:creationId xmlns:a16="http://schemas.microsoft.com/office/drawing/2014/main" id="{AA419870-6151-1BBE-74C2-6512E83B6893}"/>
              </a:ext>
            </a:extLst>
          </p:cNvPr>
          <p:cNvPicPr>
            <a:picLocks noChangeAspect="1"/>
          </p:cNvPicPr>
          <p:nvPr/>
        </p:nvPicPr>
        <p:blipFill>
          <a:blip r:embed="rId3"/>
          <a:stretch>
            <a:fillRect/>
          </a:stretch>
        </p:blipFill>
        <p:spPr>
          <a:xfrm>
            <a:off x="455033" y="890349"/>
            <a:ext cx="6681938" cy="15426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图片 7">
            <a:extLst>
              <a:ext uri="{FF2B5EF4-FFF2-40B4-BE49-F238E27FC236}">
                <a16:creationId xmlns:a16="http://schemas.microsoft.com/office/drawing/2014/main" id="{347F9648-F0F9-A261-80F3-C93C04AD14EF}"/>
              </a:ext>
            </a:extLst>
          </p:cNvPr>
          <p:cNvPicPr>
            <a:picLocks noChangeAspect="1"/>
          </p:cNvPicPr>
          <p:nvPr/>
        </p:nvPicPr>
        <p:blipFill>
          <a:blip r:embed="rId4"/>
          <a:stretch>
            <a:fillRect/>
          </a:stretch>
        </p:blipFill>
        <p:spPr>
          <a:xfrm>
            <a:off x="3450426" y="3000255"/>
            <a:ext cx="3157721" cy="3033074"/>
          </a:xfrm>
          <a:prstGeom prst="rect">
            <a:avLst/>
          </a:prstGeom>
        </p:spPr>
      </p:pic>
      <p:pic>
        <p:nvPicPr>
          <p:cNvPr id="17" name="图片 16">
            <a:extLst>
              <a:ext uri="{FF2B5EF4-FFF2-40B4-BE49-F238E27FC236}">
                <a16:creationId xmlns:a16="http://schemas.microsoft.com/office/drawing/2014/main" id="{D6DC8F20-3396-84CF-FD20-69AE82E16F78}"/>
              </a:ext>
            </a:extLst>
          </p:cNvPr>
          <p:cNvPicPr>
            <a:picLocks noChangeAspect="1"/>
          </p:cNvPicPr>
          <p:nvPr/>
        </p:nvPicPr>
        <p:blipFill>
          <a:blip r:embed="rId5"/>
          <a:stretch>
            <a:fillRect/>
          </a:stretch>
        </p:blipFill>
        <p:spPr>
          <a:xfrm>
            <a:off x="455033" y="2722614"/>
            <a:ext cx="2843850" cy="3201459"/>
          </a:xfrm>
          <a:prstGeom prst="rect">
            <a:avLst/>
          </a:prstGeom>
        </p:spPr>
      </p:pic>
      <p:pic>
        <p:nvPicPr>
          <p:cNvPr id="19" name="图片 18">
            <a:extLst>
              <a:ext uri="{FF2B5EF4-FFF2-40B4-BE49-F238E27FC236}">
                <a16:creationId xmlns:a16="http://schemas.microsoft.com/office/drawing/2014/main" id="{6BDE98C7-BB36-DD78-AA4F-80F84AB7AAE0}"/>
              </a:ext>
            </a:extLst>
          </p:cNvPr>
          <p:cNvPicPr>
            <a:picLocks noChangeAspect="1"/>
          </p:cNvPicPr>
          <p:nvPr/>
        </p:nvPicPr>
        <p:blipFill>
          <a:blip r:embed="rId6"/>
          <a:stretch>
            <a:fillRect/>
          </a:stretch>
        </p:blipFill>
        <p:spPr>
          <a:xfrm>
            <a:off x="7348330" y="2160487"/>
            <a:ext cx="3727642" cy="6032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内容占位符 2">
            <a:extLst>
              <a:ext uri="{FF2B5EF4-FFF2-40B4-BE49-F238E27FC236}">
                <a16:creationId xmlns:a16="http://schemas.microsoft.com/office/drawing/2014/main" id="{B0277AAC-27B2-A6D8-058F-3110DD24E04D}"/>
              </a:ext>
            </a:extLst>
          </p:cNvPr>
          <p:cNvSpPr>
            <a:spLocks noGrp="1"/>
          </p:cNvSpPr>
          <p:nvPr>
            <p:ph idx="1"/>
          </p:nvPr>
        </p:nvSpPr>
        <p:spPr>
          <a:xfrm>
            <a:off x="7348330" y="2830598"/>
            <a:ext cx="4276718" cy="3201459"/>
          </a:xfrm>
        </p:spPr>
        <p:txBody>
          <a:bodyPr>
            <a:normAutofit/>
          </a:bodyPr>
          <a:lstStyle/>
          <a:p>
            <a:r>
              <a:rPr lang="en-US" altLang="zh-CN" sz="2000" b="1" dirty="0">
                <a:solidFill>
                  <a:srgbClr val="FF0000"/>
                </a:solidFill>
              </a:rPr>
              <a:t>Inference</a:t>
            </a:r>
            <a:endParaRPr lang="en-US" altLang="zh-CN" sz="1700" b="1" dirty="0">
              <a:solidFill>
                <a:srgbClr val="FF0000"/>
              </a:solidFill>
            </a:endParaRPr>
          </a:p>
          <a:p>
            <a:r>
              <a:rPr lang="en-US" altLang="zh-CN" sz="1700" dirty="0">
                <a:solidFill>
                  <a:schemeClr val="tx1"/>
                </a:solidFill>
              </a:rPr>
              <a:t>x_t-1 = </a:t>
            </a:r>
            <a:r>
              <a:rPr lang="en-US" altLang="zh-CN" sz="1700" dirty="0" err="1">
                <a:solidFill>
                  <a:schemeClr val="tx1"/>
                </a:solidFill>
              </a:rPr>
              <a:t>x_t</a:t>
            </a:r>
            <a:r>
              <a:rPr lang="en-US" altLang="zh-CN" sz="1700" dirty="0">
                <a:solidFill>
                  <a:schemeClr val="tx1"/>
                </a:solidFill>
              </a:rPr>
              <a:t> - transformer(</a:t>
            </a:r>
            <a:r>
              <a:rPr lang="en-US" altLang="zh-CN" sz="1700" dirty="0" err="1">
                <a:solidFill>
                  <a:schemeClr val="tx1"/>
                </a:solidFill>
              </a:rPr>
              <a:t>x_t</a:t>
            </a:r>
            <a:r>
              <a:rPr lang="en-US" altLang="zh-CN" sz="1700" dirty="0">
                <a:solidFill>
                  <a:schemeClr val="tx1"/>
                </a:solidFill>
              </a:rPr>
              <a:t>, t, current sequence of a mixture of tokens and images)</a:t>
            </a:r>
          </a:p>
          <a:p>
            <a:r>
              <a:rPr lang="en-US" altLang="zh-CN" sz="1700" dirty="0">
                <a:solidFill>
                  <a:schemeClr val="tx1"/>
                </a:solidFill>
              </a:rPr>
              <a:t>[x1 to </a:t>
            </a:r>
            <a:r>
              <a:rPr lang="en-US" altLang="zh-CN" sz="1700" dirty="0" err="1">
                <a:solidFill>
                  <a:schemeClr val="tx1"/>
                </a:solidFill>
              </a:rPr>
              <a:t>xm</a:t>
            </a:r>
            <a:r>
              <a:rPr lang="en-US" altLang="zh-CN" sz="1700" dirty="0">
                <a:solidFill>
                  <a:schemeClr val="tx1"/>
                </a:solidFill>
              </a:rPr>
              <a:t>, image1, y1 to </a:t>
            </a:r>
            <a:r>
              <a:rPr lang="en-US" altLang="zh-CN" sz="1700" dirty="0" err="1">
                <a:solidFill>
                  <a:schemeClr val="tx1"/>
                </a:solidFill>
              </a:rPr>
              <a:t>yn</a:t>
            </a:r>
            <a:r>
              <a:rPr lang="en-US" altLang="zh-CN" sz="1700" dirty="0">
                <a:solidFill>
                  <a:schemeClr val="tx1"/>
                </a:solidFill>
              </a:rPr>
              <a:t>, image2, ...]</a:t>
            </a:r>
          </a:p>
          <a:p>
            <a:r>
              <a:rPr lang="en-US" altLang="zh-CN" sz="1700" dirty="0">
                <a:solidFill>
                  <a:schemeClr val="tx1"/>
                </a:solidFill>
              </a:rPr>
              <a:t>[x1 to </a:t>
            </a:r>
            <a:r>
              <a:rPr lang="en-US" altLang="zh-CN" sz="1700" dirty="0" err="1">
                <a:solidFill>
                  <a:schemeClr val="tx1"/>
                </a:solidFill>
              </a:rPr>
              <a:t>xm</a:t>
            </a:r>
            <a:r>
              <a:rPr lang="en-US" altLang="zh-CN" sz="1700" dirty="0">
                <a:solidFill>
                  <a:schemeClr val="tx1"/>
                </a:solidFill>
              </a:rPr>
              <a:t>, image1, y1 to </a:t>
            </a:r>
            <a:r>
              <a:rPr lang="en-US" altLang="zh-CN" sz="1700" dirty="0" err="1">
                <a:solidFill>
                  <a:schemeClr val="tx1"/>
                </a:solidFill>
              </a:rPr>
              <a:t>yn</a:t>
            </a:r>
            <a:r>
              <a:rPr lang="en-US" altLang="zh-CN" sz="1700" dirty="0">
                <a:solidFill>
                  <a:schemeClr val="tx1"/>
                </a:solidFill>
              </a:rPr>
              <a:t>]</a:t>
            </a:r>
          </a:p>
          <a:p>
            <a:endParaRPr lang="en-US" altLang="zh-CN" sz="1700" dirty="0">
              <a:solidFill>
                <a:schemeClr val="tx1"/>
              </a:solidFill>
            </a:endParaRPr>
          </a:p>
          <a:p>
            <a:endParaRPr lang="en-US" altLang="zh-CN" sz="1700" dirty="0">
              <a:solidFill>
                <a:schemeClr val="tx1"/>
              </a:solidFill>
            </a:endParaRPr>
          </a:p>
        </p:txBody>
      </p:sp>
      <p:pic>
        <p:nvPicPr>
          <p:cNvPr id="5" name="图片 4">
            <a:extLst>
              <a:ext uri="{FF2B5EF4-FFF2-40B4-BE49-F238E27FC236}">
                <a16:creationId xmlns:a16="http://schemas.microsoft.com/office/drawing/2014/main" id="{97CCCC1B-1AAA-50B2-340D-37842743BB34}"/>
              </a:ext>
            </a:extLst>
          </p:cNvPr>
          <p:cNvPicPr>
            <a:picLocks noChangeAspect="1"/>
          </p:cNvPicPr>
          <p:nvPr/>
        </p:nvPicPr>
        <p:blipFill>
          <a:blip r:embed="rId7"/>
          <a:stretch>
            <a:fillRect/>
          </a:stretch>
        </p:blipFill>
        <p:spPr>
          <a:xfrm>
            <a:off x="7348330" y="1403053"/>
            <a:ext cx="4356324" cy="5651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图片 6">
            <a:extLst>
              <a:ext uri="{FF2B5EF4-FFF2-40B4-BE49-F238E27FC236}">
                <a16:creationId xmlns:a16="http://schemas.microsoft.com/office/drawing/2014/main" id="{CD8DEF18-1FA3-7D6E-E5C5-441DDC4A38F2}"/>
              </a:ext>
            </a:extLst>
          </p:cNvPr>
          <p:cNvPicPr>
            <a:picLocks noChangeAspect="1"/>
          </p:cNvPicPr>
          <p:nvPr/>
        </p:nvPicPr>
        <p:blipFill>
          <a:blip r:embed="rId8"/>
          <a:stretch>
            <a:fillRect/>
          </a:stretch>
        </p:blipFill>
        <p:spPr>
          <a:xfrm>
            <a:off x="7348330" y="794852"/>
            <a:ext cx="3391074" cy="5842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98141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7C09F-9436-A312-FA90-207F8C9C8A51}"/>
              </a:ext>
            </a:extLst>
          </p:cNvPr>
          <p:cNvSpPr>
            <a:spLocks noGrp="1"/>
          </p:cNvSpPr>
          <p:nvPr>
            <p:ph type="title"/>
          </p:nvPr>
        </p:nvSpPr>
        <p:spPr>
          <a:xfrm>
            <a:off x="1" y="0"/>
            <a:ext cx="12191999" cy="745217"/>
          </a:xfrm>
        </p:spPr>
        <p:txBody>
          <a:bodyPr/>
          <a:lstStyle/>
          <a:p>
            <a:r>
              <a:rPr lang="en-US" altLang="zh-CN" dirty="0"/>
              <a:t>Transfusion</a:t>
            </a:r>
            <a:endParaRPr lang="zh-CN" altLang="en-US" dirty="0"/>
          </a:p>
        </p:txBody>
      </p:sp>
      <p:sp>
        <p:nvSpPr>
          <p:cNvPr id="10" name="页脚占位符 9">
            <a:extLst>
              <a:ext uri="{FF2B5EF4-FFF2-40B4-BE49-F238E27FC236}">
                <a16:creationId xmlns:a16="http://schemas.microsoft.com/office/drawing/2014/main" id="{9EDD29BC-67E8-843C-C18D-DE7E0EA62C5B}"/>
              </a:ext>
            </a:extLst>
          </p:cNvPr>
          <p:cNvSpPr>
            <a:spLocks noGrp="1"/>
          </p:cNvSpPr>
          <p:nvPr>
            <p:ph type="ftr" sz="quarter" idx="11"/>
          </p:nvPr>
        </p:nvSpPr>
        <p:spPr/>
        <p:txBody>
          <a:bodyPr/>
          <a:lstStyle/>
          <a:p>
            <a:r>
              <a:rPr lang="en-US" altLang="zh-CN" dirty="0"/>
              <a:t>ANY2ANY: Trends in Multimodal Models</a:t>
            </a:r>
          </a:p>
        </p:txBody>
      </p:sp>
      <p:sp>
        <p:nvSpPr>
          <p:cNvPr id="11" name="灯片编号占位符 10">
            <a:extLst>
              <a:ext uri="{FF2B5EF4-FFF2-40B4-BE49-F238E27FC236}">
                <a16:creationId xmlns:a16="http://schemas.microsoft.com/office/drawing/2014/main" id="{A9B9FD61-EA01-94AC-2BD8-A4A8275BC91E}"/>
              </a:ext>
            </a:extLst>
          </p:cNvPr>
          <p:cNvSpPr>
            <a:spLocks noGrp="1"/>
          </p:cNvSpPr>
          <p:nvPr>
            <p:ph type="sldNum" sz="quarter" idx="12"/>
          </p:nvPr>
        </p:nvSpPr>
        <p:spPr/>
        <p:txBody>
          <a:bodyPr/>
          <a:lstStyle/>
          <a:p>
            <a:fld id="{962841C3-E4AC-409F-A777-A5E330A67EF9}" type="slidenum">
              <a:rPr lang="zh-CN" altLang="en-US" smtClean="0"/>
              <a:pPr/>
              <a:t>17</a:t>
            </a:fld>
            <a:endParaRPr lang="zh-CN" altLang="en-US" dirty="0"/>
          </a:p>
        </p:txBody>
      </p:sp>
      <p:pic>
        <p:nvPicPr>
          <p:cNvPr id="4" name="图片 3">
            <a:extLst>
              <a:ext uri="{FF2B5EF4-FFF2-40B4-BE49-F238E27FC236}">
                <a16:creationId xmlns:a16="http://schemas.microsoft.com/office/drawing/2014/main" id="{C6314E28-539E-92AF-BBE3-4B61534C6283}"/>
              </a:ext>
            </a:extLst>
          </p:cNvPr>
          <p:cNvPicPr>
            <a:picLocks noChangeAspect="1"/>
          </p:cNvPicPr>
          <p:nvPr/>
        </p:nvPicPr>
        <p:blipFill>
          <a:blip r:embed="rId3"/>
          <a:stretch>
            <a:fillRect/>
          </a:stretch>
        </p:blipFill>
        <p:spPr>
          <a:xfrm>
            <a:off x="301487" y="897066"/>
            <a:ext cx="4753946" cy="50664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图片 11">
            <a:extLst>
              <a:ext uri="{FF2B5EF4-FFF2-40B4-BE49-F238E27FC236}">
                <a16:creationId xmlns:a16="http://schemas.microsoft.com/office/drawing/2014/main" id="{FA14D6EA-891F-180E-BC9B-E01A188EDBB7}"/>
              </a:ext>
            </a:extLst>
          </p:cNvPr>
          <p:cNvPicPr>
            <a:picLocks noChangeAspect="1"/>
          </p:cNvPicPr>
          <p:nvPr/>
        </p:nvPicPr>
        <p:blipFill>
          <a:blip r:embed="rId4"/>
          <a:stretch>
            <a:fillRect/>
          </a:stretch>
        </p:blipFill>
        <p:spPr>
          <a:xfrm>
            <a:off x="5477224" y="1186689"/>
            <a:ext cx="5544712" cy="1143059"/>
          </a:xfrm>
          <a:prstGeom prst="rect">
            <a:avLst/>
          </a:prstGeom>
        </p:spPr>
      </p:pic>
      <p:sp>
        <p:nvSpPr>
          <p:cNvPr id="15" name="内容占位符 2">
            <a:extLst>
              <a:ext uri="{FF2B5EF4-FFF2-40B4-BE49-F238E27FC236}">
                <a16:creationId xmlns:a16="http://schemas.microsoft.com/office/drawing/2014/main" id="{B53712C3-D1AA-C5EA-4981-AF75C8987998}"/>
              </a:ext>
            </a:extLst>
          </p:cNvPr>
          <p:cNvSpPr>
            <a:spLocks noGrp="1"/>
          </p:cNvSpPr>
          <p:nvPr>
            <p:ph idx="1"/>
          </p:nvPr>
        </p:nvSpPr>
        <p:spPr>
          <a:xfrm>
            <a:off x="5654261" y="4429755"/>
            <a:ext cx="4390887" cy="1268681"/>
          </a:xfrm>
        </p:spPr>
        <p:txBody>
          <a:bodyPr>
            <a:normAutofit/>
          </a:bodyPr>
          <a:lstStyle/>
          <a:p>
            <a:r>
              <a:rPr lang="en-US" altLang="zh-CN" sz="1700" b="1" dirty="0">
                <a:solidFill>
                  <a:srgbClr val="FF0000"/>
                </a:solidFill>
              </a:rPr>
              <a:t>Experiments</a:t>
            </a:r>
          </a:p>
          <a:p>
            <a:r>
              <a:rPr lang="en-US" altLang="zh-CN" sz="1700" dirty="0">
                <a:solidFill>
                  <a:schemeClr val="tx1"/>
                </a:solidFill>
              </a:rPr>
              <a:t>Scaling(with Chameleon)</a:t>
            </a:r>
          </a:p>
          <a:p>
            <a:r>
              <a:rPr lang="en-US" altLang="zh-CN" sz="1700" dirty="0">
                <a:solidFill>
                  <a:schemeClr val="tx1"/>
                </a:solidFill>
              </a:rPr>
              <a:t>Text-Only performance(0.76B)</a:t>
            </a:r>
          </a:p>
        </p:txBody>
      </p:sp>
      <p:pic>
        <p:nvPicPr>
          <p:cNvPr id="21" name="图片 20">
            <a:extLst>
              <a:ext uri="{FF2B5EF4-FFF2-40B4-BE49-F238E27FC236}">
                <a16:creationId xmlns:a16="http://schemas.microsoft.com/office/drawing/2014/main" id="{8D343E5D-19E8-6C10-F04B-D26A36175E7C}"/>
              </a:ext>
            </a:extLst>
          </p:cNvPr>
          <p:cNvPicPr>
            <a:picLocks noChangeAspect="1"/>
          </p:cNvPicPr>
          <p:nvPr/>
        </p:nvPicPr>
        <p:blipFill>
          <a:blip r:embed="rId5"/>
          <a:stretch>
            <a:fillRect/>
          </a:stretch>
        </p:blipFill>
        <p:spPr>
          <a:xfrm>
            <a:off x="5428974" y="2500455"/>
            <a:ext cx="5592962" cy="1460575"/>
          </a:xfrm>
          <a:prstGeom prst="rect">
            <a:avLst/>
          </a:prstGeom>
        </p:spPr>
      </p:pic>
    </p:spTree>
    <p:extLst>
      <p:ext uri="{BB962C8B-B14F-4D97-AF65-F5344CB8AC3E}">
        <p14:creationId xmlns:p14="http://schemas.microsoft.com/office/powerpoint/2010/main" val="16513712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7C09F-9436-A312-FA90-207F8C9C8A51}"/>
              </a:ext>
            </a:extLst>
          </p:cNvPr>
          <p:cNvSpPr>
            <a:spLocks noGrp="1"/>
          </p:cNvSpPr>
          <p:nvPr>
            <p:ph type="title"/>
          </p:nvPr>
        </p:nvSpPr>
        <p:spPr>
          <a:xfrm>
            <a:off x="1" y="0"/>
            <a:ext cx="12191999" cy="745217"/>
          </a:xfrm>
        </p:spPr>
        <p:txBody>
          <a:bodyPr/>
          <a:lstStyle/>
          <a:p>
            <a:r>
              <a:rPr lang="en-US" altLang="zh-CN" dirty="0"/>
              <a:t>Transfusion</a:t>
            </a:r>
            <a:endParaRPr lang="zh-CN" altLang="en-US" dirty="0"/>
          </a:p>
        </p:txBody>
      </p:sp>
      <p:sp>
        <p:nvSpPr>
          <p:cNvPr id="10" name="页脚占位符 9">
            <a:extLst>
              <a:ext uri="{FF2B5EF4-FFF2-40B4-BE49-F238E27FC236}">
                <a16:creationId xmlns:a16="http://schemas.microsoft.com/office/drawing/2014/main" id="{9EDD29BC-67E8-843C-C18D-DE7E0EA62C5B}"/>
              </a:ext>
            </a:extLst>
          </p:cNvPr>
          <p:cNvSpPr>
            <a:spLocks noGrp="1"/>
          </p:cNvSpPr>
          <p:nvPr>
            <p:ph type="ftr" sz="quarter" idx="11"/>
          </p:nvPr>
        </p:nvSpPr>
        <p:spPr/>
        <p:txBody>
          <a:bodyPr/>
          <a:lstStyle/>
          <a:p>
            <a:r>
              <a:rPr lang="en-US" altLang="zh-CN" dirty="0"/>
              <a:t>ANY2ANY: Trends in Multimodal Models</a:t>
            </a:r>
          </a:p>
        </p:txBody>
      </p:sp>
      <p:sp>
        <p:nvSpPr>
          <p:cNvPr id="11" name="灯片编号占位符 10">
            <a:extLst>
              <a:ext uri="{FF2B5EF4-FFF2-40B4-BE49-F238E27FC236}">
                <a16:creationId xmlns:a16="http://schemas.microsoft.com/office/drawing/2014/main" id="{A9B9FD61-EA01-94AC-2BD8-A4A8275BC91E}"/>
              </a:ext>
            </a:extLst>
          </p:cNvPr>
          <p:cNvSpPr>
            <a:spLocks noGrp="1"/>
          </p:cNvSpPr>
          <p:nvPr>
            <p:ph type="sldNum" sz="quarter" idx="12"/>
          </p:nvPr>
        </p:nvSpPr>
        <p:spPr/>
        <p:txBody>
          <a:bodyPr/>
          <a:lstStyle/>
          <a:p>
            <a:fld id="{962841C3-E4AC-409F-A777-A5E330A67EF9}" type="slidenum">
              <a:rPr lang="zh-CN" altLang="en-US" smtClean="0"/>
              <a:pPr/>
              <a:t>18</a:t>
            </a:fld>
            <a:endParaRPr lang="zh-CN" altLang="en-US" dirty="0"/>
          </a:p>
        </p:txBody>
      </p:sp>
      <p:pic>
        <p:nvPicPr>
          <p:cNvPr id="4" name="图片 3">
            <a:extLst>
              <a:ext uri="{FF2B5EF4-FFF2-40B4-BE49-F238E27FC236}">
                <a16:creationId xmlns:a16="http://schemas.microsoft.com/office/drawing/2014/main" id="{0AE7D91D-6CFE-8FBE-1C55-F276598D57C0}"/>
              </a:ext>
            </a:extLst>
          </p:cNvPr>
          <p:cNvPicPr>
            <a:picLocks noChangeAspect="1"/>
          </p:cNvPicPr>
          <p:nvPr/>
        </p:nvPicPr>
        <p:blipFill>
          <a:blip r:embed="rId3"/>
          <a:stretch>
            <a:fillRect/>
          </a:stretch>
        </p:blipFill>
        <p:spPr>
          <a:xfrm>
            <a:off x="2674282" y="4091154"/>
            <a:ext cx="6693244" cy="2089257"/>
          </a:xfrm>
          <a:prstGeom prst="rect">
            <a:avLst/>
          </a:prstGeom>
        </p:spPr>
      </p:pic>
      <p:pic>
        <p:nvPicPr>
          <p:cNvPr id="8" name="图片 7">
            <a:extLst>
              <a:ext uri="{FF2B5EF4-FFF2-40B4-BE49-F238E27FC236}">
                <a16:creationId xmlns:a16="http://schemas.microsoft.com/office/drawing/2014/main" id="{409E7B83-8259-9E2E-C5D0-CF7F4A0776BD}"/>
              </a:ext>
            </a:extLst>
          </p:cNvPr>
          <p:cNvPicPr>
            <a:picLocks noChangeAspect="1"/>
          </p:cNvPicPr>
          <p:nvPr/>
        </p:nvPicPr>
        <p:blipFill>
          <a:blip r:embed="rId4"/>
          <a:stretch>
            <a:fillRect/>
          </a:stretch>
        </p:blipFill>
        <p:spPr>
          <a:xfrm>
            <a:off x="3166432" y="1978662"/>
            <a:ext cx="5708943" cy="1289116"/>
          </a:xfrm>
          <a:prstGeom prst="rect">
            <a:avLst/>
          </a:prstGeom>
        </p:spPr>
      </p:pic>
      <p:sp>
        <p:nvSpPr>
          <p:cNvPr id="9" name="内容占位符 2">
            <a:extLst>
              <a:ext uri="{FF2B5EF4-FFF2-40B4-BE49-F238E27FC236}">
                <a16:creationId xmlns:a16="http://schemas.microsoft.com/office/drawing/2014/main" id="{34921072-EC51-BE01-587A-82CB515CCC50}"/>
              </a:ext>
            </a:extLst>
          </p:cNvPr>
          <p:cNvSpPr>
            <a:spLocks noGrp="1"/>
          </p:cNvSpPr>
          <p:nvPr>
            <p:ph idx="1"/>
          </p:nvPr>
        </p:nvSpPr>
        <p:spPr>
          <a:xfrm>
            <a:off x="265043" y="1300716"/>
            <a:ext cx="2283792" cy="473557"/>
          </a:xfrm>
        </p:spPr>
        <p:txBody>
          <a:bodyPr>
            <a:normAutofit/>
          </a:bodyPr>
          <a:lstStyle/>
          <a:p>
            <a:r>
              <a:rPr lang="en-US" altLang="zh-CN" sz="1700" b="1" dirty="0">
                <a:solidFill>
                  <a:srgbClr val="FF0000"/>
                </a:solidFill>
              </a:rPr>
              <a:t>Attention Masking</a:t>
            </a:r>
          </a:p>
        </p:txBody>
      </p:sp>
      <p:sp>
        <p:nvSpPr>
          <p:cNvPr id="12" name="内容占位符 2">
            <a:extLst>
              <a:ext uri="{FF2B5EF4-FFF2-40B4-BE49-F238E27FC236}">
                <a16:creationId xmlns:a16="http://schemas.microsoft.com/office/drawing/2014/main" id="{3786CCBA-6EDE-1A9C-D78E-68428BCDFDDE}"/>
              </a:ext>
            </a:extLst>
          </p:cNvPr>
          <p:cNvSpPr txBox="1">
            <a:spLocks/>
          </p:cNvSpPr>
          <p:nvPr/>
        </p:nvSpPr>
        <p:spPr>
          <a:xfrm>
            <a:off x="390490" y="3550686"/>
            <a:ext cx="2283792" cy="47355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b="0" kern="1200">
                <a:solidFill>
                  <a:srgbClr val="94771E"/>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700" b="1" dirty="0">
                <a:solidFill>
                  <a:srgbClr val="0070C0"/>
                </a:solidFill>
              </a:rPr>
              <a:t>Patch Size</a:t>
            </a:r>
          </a:p>
        </p:txBody>
      </p:sp>
    </p:spTree>
    <p:extLst>
      <p:ext uri="{BB962C8B-B14F-4D97-AF65-F5344CB8AC3E}">
        <p14:creationId xmlns:p14="http://schemas.microsoft.com/office/powerpoint/2010/main" val="9567616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7C09F-9436-A312-FA90-207F8C9C8A51}"/>
              </a:ext>
            </a:extLst>
          </p:cNvPr>
          <p:cNvSpPr>
            <a:spLocks noGrp="1"/>
          </p:cNvSpPr>
          <p:nvPr>
            <p:ph type="title"/>
          </p:nvPr>
        </p:nvSpPr>
        <p:spPr>
          <a:xfrm>
            <a:off x="1" y="0"/>
            <a:ext cx="12191999" cy="745217"/>
          </a:xfrm>
        </p:spPr>
        <p:txBody>
          <a:bodyPr/>
          <a:lstStyle/>
          <a:p>
            <a:r>
              <a:rPr lang="en-US" altLang="zh-CN" dirty="0"/>
              <a:t>Transfusion</a:t>
            </a:r>
            <a:endParaRPr lang="zh-CN" altLang="en-US" dirty="0"/>
          </a:p>
        </p:txBody>
      </p:sp>
      <p:sp>
        <p:nvSpPr>
          <p:cNvPr id="10" name="页脚占位符 9">
            <a:extLst>
              <a:ext uri="{FF2B5EF4-FFF2-40B4-BE49-F238E27FC236}">
                <a16:creationId xmlns:a16="http://schemas.microsoft.com/office/drawing/2014/main" id="{9EDD29BC-67E8-843C-C18D-DE7E0EA62C5B}"/>
              </a:ext>
            </a:extLst>
          </p:cNvPr>
          <p:cNvSpPr>
            <a:spLocks noGrp="1"/>
          </p:cNvSpPr>
          <p:nvPr>
            <p:ph type="ftr" sz="quarter" idx="11"/>
          </p:nvPr>
        </p:nvSpPr>
        <p:spPr/>
        <p:txBody>
          <a:bodyPr/>
          <a:lstStyle/>
          <a:p>
            <a:r>
              <a:rPr lang="en-US" altLang="zh-CN" dirty="0"/>
              <a:t>ANY2ANY: Trends in Multimodal Models</a:t>
            </a:r>
          </a:p>
        </p:txBody>
      </p:sp>
      <p:sp>
        <p:nvSpPr>
          <p:cNvPr id="11" name="灯片编号占位符 10">
            <a:extLst>
              <a:ext uri="{FF2B5EF4-FFF2-40B4-BE49-F238E27FC236}">
                <a16:creationId xmlns:a16="http://schemas.microsoft.com/office/drawing/2014/main" id="{A9B9FD61-EA01-94AC-2BD8-A4A8275BC91E}"/>
              </a:ext>
            </a:extLst>
          </p:cNvPr>
          <p:cNvSpPr>
            <a:spLocks noGrp="1"/>
          </p:cNvSpPr>
          <p:nvPr>
            <p:ph type="sldNum" sz="quarter" idx="12"/>
          </p:nvPr>
        </p:nvSpPr>
        <p:spPr/>
        <p:txBody>
          <a:bodyPr/>
          <a:lstStyle/>
          <a:p>
            <a:fld id="{962841C3-E4AC-409F-A777-A5E330A67EF9}" type="slidenum">
              <a:rPr lang="zh-CN" altLang="en-US" smtClean="0"/>
              <a:pPr/>
              <a:t>19</a:t>
            </a:fld>
            <a:endParaRPr lang="zh-CN" altLang="en-US" dirty="0"/>
          </a:p>
        </p:txBody>
      </p:sp>
      <p:pic>
        <p:nvPicPr>
          <p:cNvPr id="4" name="图片 3">
            <a:extLst>
              <a:ext uri="{FF2B5EF4-FFF2-40B4-BE49-F238E27FC236}">
                <a16:creationId xmlns:a16="http://schemas.microsoft.com/office/drawing/2014/main" id="{A732C6A1-26D8-CE57-C949-885664C33DF0}"/>
              </a:ext>
            </a:extLst>
          </p:cNvPr>
          <p:cNvPicPr>
            <a:picLocks noChangeAspect="1"/>
          </p:cNvPicPr>
          <p:nvPr/>
        </p:nvPicPr>
        <p:blipFill>
          <a:blip r:embed="rId3"/>
          <a:stretch>
            <a:fillRect/>
          </a:stretch>
        </p:blipFill>
        <p:spPr>
          <a:xfrm>
            <a:off x="544001" y="1061763"/>
            <a:ext cx="5221941" cy="21629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图片 5">
            <a:extLst>
              <a:ext uri="{FF2B5EF4-FFF2-40B4-BE49-F238E27FC236}">
                <a16:creationId xmlns:a16="http://schemas.microsoft.com/office/drawing/2014/main" id="{89AA02ED-B46C-CD73-A698-9FA707839418}"/>
              </a:ext>
            </a:extLst>
          </p:cNvPr>
          <p:cNvPicPr>
            <a:picLocks noChangeAspect="1"/>
          </p:cNvPicPr>
          <p:nvPr/>
        </p:nvPicPr>
        <p:blipFill>
          <a:blip r:embed="rId4"/>
          <a:stretch>
            <a:fillRect/>
          </a:stretch>
        </p:blipFill>
        <p:spPr>
          <a:xfrm>
            <a:off x="5230708" y="3322909"/>
            <a:ext cx="6686894" cy="28449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内容占位符 2">
            <a:extLst>
              <a:ext uri="{FF2B5EF4-FFF2-40B4-BE49-F238E27FC236}">
                <a16:creationId xmlns:a16="http://schemas.microsoft.com/office/drawing/2014/main" id="{53C6B484-35FF-97E3-E081-C4D014D183C4}"/>
              </a:ext>
            </a:extLst>
          </p:cNvPr>
          <p:cNvSpPr txBox="1">
            <a:spLocks/>
          </p:cNvSpPr>
          <p:nvPr/>
        </p:nvSpPr>
        <p:spPr>
          <a:xfrm>
            <a:off x="2013075" y="3322909"/>
            <a:ext cx="2283792" cy="47355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b="0" kern="1200">
                <a:solidFill>
                  <a:srgbClr val="94771E"/>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700" b="1" dirty="0">
                <a:solidFill>
                  <a:srgbClr val="0070C0"/>
                </a:solidFill>
              </a:rPr>
              <a:t>Linear VS U-Net</a:t>
            </a:r>
          </a:p>
        </p:txBody>
      </p:sp>
      <p:sp>
        <p:nvSpPr>
          <p:cNvPr id="8" name="内容占位符 2">
            <a:extLst>
              <a:ext uri="{FF2B5EF4-FFF2-40B4-BE49-F238E27FC236}">
                <a16:creationId xmlns:a16="http://schemas.microsoft.com/office/drawing/2014/main" id="{05322F44-5AE4-A6CB-87F2-5B21DE2A128C}"/>
              </a:ext>
            </a:extLst>
          </p:cNvPr>
          <p:cNvSpPr txBox="1">
            <a:spLocks/>
          </p:cNvSpPr>
          <p:nvPr/>
        </p:nvSpPr>
        <p:spPr>
          <a:xfrm>
            <a:off x="7747655" y="2849352"/>
            <a:ext cx="2283792" cy="47355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b="0" kern="1200">
                <a:solidFill>
                  <a:srgbClr val="94771E"/>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700" b="1" dirty="0">
                <a:solidFill>
                  <a:srgbClr val="FF0000"/>
                </a:solidFill>
              </a:rPr>
              <a:t>Performance</a:t>
            </a:r>
          </a:p>
        </p:txBody>
      </p:sp>
    </p:spTree>
    <p:extLst>
      <p:ext uri="{BB962C8B-B14F-4D97-AF65-F5344CB8AC3E}">
        <p14:creationId xmlns:p14="http://schemas.microsoft.com/office/powerpoint/2010/main" val="235344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E0F9F504-8514-B1CA-DD6C-70D37426A7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7128" y="3344422"/>
            <a:ext cx="3036082" cy="3036082"/>
          </a:xfrm>
          <a:prstGeom prst="rect">
            <a:avLst/>
          </a:prstGeom>
          <a:ln>
            <a:noFill/>
          </a:ln>
          <a:effectLst>
            <a:softEdge rad="112500"/>
          </a:effectLst>
        </p:spPr>
      </p:pic>
      <p:sp>
        <p:nvSpPr>
          <p:cNvPr id="2" name="标题 1">
            <a:extLst>
              <a:ext uri="{FF2B5EF4-FFF2-40B4-BE49-F238E27FC236}">
                <a16:creationId xmlns:a16="http://schemas.microsoft.com/office/drawing/2014/main" id="{0917C09F-9436-A312-FA90-207F8C9C8A51}"/>
              </a:ext>
            </a:extLst>
          </p:cNvPr>
          <p:cNvSpPr>
            <a:spLocks noGrp="1"/>
          </p:cNvSpPr>
          <p:nvPr>
            <p:ph type="title"/>
          </p:nvPr>
        </p:nvSpPr>
        <p:spPr>
          <a:xfrm>
            <a:off x="1" y="0"/>
            <a:ext cx="12191999" cy="745217"/>
          </a:xfrm>
        </p:spPr>
        <p:txBody>
          <a:bodyPr/>
          <a:lstStyle/>
          <a:p>
            <a:r>
              <a:rPr lang="en-US" altLang="zh-CN" dirty="0"/>
              <a:t>Introduction</a:t>
            </a:r>
            <a:endParaRPr lang="zh-CN" altLang="en-US" dirty="0"/>
          </a:p>
        </p:txBody>
      </p:sp>
      <p:sp>
        <p:nvSpPr>
          <p:cNvPr id="10" name="页脚占位符 9">
            <a:extLst>
              <a:ext uri="{FF2B5EF4-FFF2-40B4-BE49-F238E27FC236}">
                <a16:creationId xmlns:a16="http://schemas.microsoft.com/office/drawing/2014/main" id="{9EDD29BC-67E8-843C-C18D-DE7E0EA62C5B}"/>
              </a:ext>
            </a:extLst>
          </p:cNvPr>
          <p:cNvSpPr>
            <a:spLocks noGrp="1"/>
          </p:cNvSpPr>
          <p:nvPr>
            <p:ph type="ftr" sz="quarter" idx="11"/>
          </p:nvPr>
        </p:nvSpPr>
        <p:spPr/>
        <p:txBody>
          <a:bodyPr/>
          <a:lstStyle/>
          <a:p>
            <a:r>
              <a:rPr lang="en-US" altLang="zh-CN" dirty="0"/>
              <a:t>ANY2ANY: Trends in Multimodal Models</a:t>
            </a:r>
          </a:p>
        </p:txBody>
      </p:sp>
      <p:sp>
        <p:nvSpPr>
          <p:cNvPr id="11" name="灯片编号占位符 10">
            <a:extLst>
              <a:ext uri="{FF2B5EF4-FFF2-40B4-BE49-F238E27FC236}">
                <a16:creationId xmlns:a16="http://schemas.microsoft.com/office/drawing/2014/main" id="{A9B9FD61-EA01-94AC-2BD8-A4A8275BC91E}"/>
              </a:ext>
            </a:extLst>
          </p:cNvPr>
          <p:cNvSpPr>
            <a:spLocks noGrp="1"/>
          </p:cNvSpPr>
          <p:nvPr>
            <p:ph type="sldNum" sz="quarter" idx="12"/>
          </p:nvPr>
        </p:nvSpPr>
        <p:spPr/>
        <p:txBody>
          <a:bodyPr/>
          <a:lstStyle/>
          <a:p>
            <a:fld id="{962841C3-E4AC-409F-A777-A5E330A67EF9}" type="slidenum">
              <a:rPr lang="zh-CN" altLang="en-US" smtClean="0"/>
              <a:pPr/>
              <a:t>2</a:t>
            </a:fld>
            <a:endParaRPr lang="zh-CN" altLang="en-US" dirty="0"/>
          </a:p>
        </p:txBody>
      </p:sp>
      <p:sp>
        <p:nvSpPr>
          <p:cNvPr id="8" name="文本框 7">
            <a:extLst>
              <a:ext uri="{FF2B5EF4-FFF2-40B4-BE49-F238E27FC236}">
                <a16:creationId xmlns:a16="http://schemas.microsoft.com/office/drawing/2014/main" id="{C44FA5FD-B7AD-C50B-E432-D4CCDE7CCAA7}"/>
              </a:ext>
            </a:extLst>
          </p:cNvPr>
          <p:cNvSpPr txBox="1"/>
          <p:nvPr/>
        </p:nvSpPr>
        <p:spPr>
          <a:xfrm>
            <a:off x="7660352" y="1194507"/>
            <a:ext cx="3051593" cy="523220"/>
          </a:xfrm>
          <a:prstGeom prst="rect">
            <a:avLst/>
          </a:prstGeom>
          <a:noFill/>
        </p:spPr>
        <p:txBody>
          <a:bodyPr wrap="square" rtlCol="0">
            <a:spAutoFit/>
          </a:bodyPr>
          <a:lstStyle/>
          <a:p>
            <a:r>
              <a:rPr kumimoji="1" lang="en-US" altLang="zh-CN" sz="2800" b="1" dirty="0" err="1">
                <a:solidFill>
                  <a:srgbClr val="FF0000"/>
                </a:solidFill>
                <a:latin typeface="Times New Roman" panose="02020603050405020304" pitchFamily="18" charset="0"/>
                <a:cs typeface="Times New Roman" panose="02020603050405020304" pitchFamily="18" charset="0"/>
              </a:rPr>
              <a:t>Mulitimodal</a:t>
            </a:r>
            <a:endParaRPr kumimoji="1" lang="zh-CN" altLang="en-US" sz="2400" b="1" dirty="0">
              <a:solidFill>
                <a:srgbClr val="FF0000"/>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2D5A9F10-8E1A-64E8-9D65-AFE191BDD5FB}"/>
              </a:ext>
            </a:extLst>
          </p:cNvPr>
          <p:cNvSpPr txBox="1"/>
          <p:nvPr/>
        </p:nvSpPr>
        <p:spPr>
          <a:xfrm>
            <a:off x="7660351" y="2057148"/>
            <a:ext cx="3051593" cy="461665"/>
          </a:xfrm>
          <a:prstGeom prst="rect">
            <a:avLst/>
          </a:prstGeom>
          <a:noFill/>
        </p:spPr>
        <p:txBody>
          <a:bodyPr wrap="square" rtlCol="0">
            <a:spAutoFit/>
          </a:bodyPr>
          <a:lstStyle/>
          <a:p>
            <a:r>
              <a:rPr kumimoji="1" lang="en-US" altLang="zh-CN" sz="2400" b="1" dirty="0">
                <a:solidFill>
                  <a:srgbClr val="FF0000"/>
                </a:solidFill>
                <a:latin typeface="Times New Roman" panose="02020603050405020304" pitchFamily="18" charset="0"/>
                <a:cs typeface="Times New Roman" panose="02020603050405020304" pitchFamily="18" charset="0"/>
              </a:rPr>
              <a:t>Receive</a:t>
            </a:r>
            <a:endParaRPr kumimoji="1"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3FB9A79C-709F-E39A-73D9-7E601886F61B}"/>
              </a:ext>
            </a:extLst>
          </p:cNvPr>
          <p:cNvSpPr txBox="1"/>
          <p:nvPr/>
        </p:nvSpPr>
        <p:spPr>
          <a:xfrm>
            <a:off x="7660351" y="2882757"/>
            <a:ext cx="3051593" cy="461665"/>
          </a:xfrm>
          <a:prstGeom prst="rect">
            <a:avLst/>
          </a:prstGeom>
          <a:noFill/>
        </p:spPr>
        <p:txBody>
          <a:bodyPr wrap="square" rtlCol="0">
            <a:spAutoFit/>
          </a:bodyPr>
          <a:lstStyle/>
          <a:p>
            <a:r>
              <a:rPr kumimoji="1" lang="en-US" altLang="zh-CN" sz="2400" b="1" dirty="0">
                <a:solidFill>
                  <a:srgbClr val="FF0000"/>
                </a:solidFill>
                <a:latin typeface="Times New Roman" panose="02020603050405020304" pitchFamily="18" charset="0"/>
                <a:cs typeface="Times New Roman" panose="02020603050405020304" pitchFamily="18" charset="0"/>
              </a:rPr>
              <a:t>Produce</a:t>
            </a:r>
            <a:endParaRPr kumimoji="1" lang="zh-CN" altLang="en-US" sz="2400" b="1" dirty="0">
              <a:solidFill>
                <a:srgbClr val="FF0000"/>
              </a:solidFill>
              <a:latin typeface="Times New Roman" panose="02020603050405020304" pitchFamily="18" charset="0"/>
              <a:cs typeface="Times New Roman" panose="02020603050405020304" pitchFamily="18" charset="0"/>
            </a:endParaRPr>
          </a:p>
        </p:txBody>
      </p:sp>
      <p:pic>
        <p:nvPicPr>
          <p:cNvPr id="19" name="图片 18">
            <a:extLst>
              <a:ext uri="{FF2B5EF4-FFF2-40B4-BE49-F238E27FC236}">
                <a16:creationId xmlns:a16="http://schemas.microsoft.com/office/drawing/2014/main" id="{D2709E9D-17DA-1F93-2B7F-8DD2122F64CC}"/>
              </a:ext>
            </a:extLst>
          </p:cNvPr>
          <p:cNvPicPr>
            <a:picLocks noChangeAspect="1"/>
          </p:cNvPicPr>
          <p:nvPr/>
        </p:nvPicPr>
        <p:blipFill>
          <a:blip r:embed="rId4"/>
          <a:stretch>
            <a:fillRect/>
          </a:stretch>
        </p:blipFill>
        <p:spPr>
          <a:xfrm>
            <a:off x="800835" y="1024150"/>
            <a:ext cx="6547495" cy="41788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0100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500"/>
                                        <p:tgtEl>
                                          <p:spTgt spid="8">
                                            <p:txEl>
                                              <p:pRg st="0" end="0"/>
                                            </p:txEl>
                                          </p:spTgt>
                                        </p:tgtEl>
                                      </p:cBhvr>
                                    </p:animEffect>
                                  </p:childTnLst>
                                  <p:subTnLst>
                                    <p:animClr clrSpc="rgb" dir="cw">
                                      <p:cBhvr override="childStyle">
                                        <p:cTn dur="1" fill="hold" display="0" masterRel="nextClick" afterEffect="1"/>
                                        <p:tgtEl>
                                          <p:spTgt spid="8">
                                            <p:txEl>
                                              <p:pRg st="0" end="0"/>
                                            </p:txEl>
                                          </p:spTgt>
                                        </p:tgtEl>
                                        <p:attrNameLst>
                                          <p:attrName>ppt_c</p:attrName>
                                        </p:attrNameLst>
                                      </p:cBhvr>
                                      <p:to>
                                        <a:schemeClr val="tx1"/>
                                      </p:to>
                                    </p:animClr>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subTnLst>
                                    <p:animClr clrSpc="rgb" dir="cw">
                                      <p:cBhvr override="childStyle">
                                        <p:cTn dur="1" fill="hold" display="0" masterRel="nextClick" afterEffect="1"/>
                                        <p:tgtEl>
                                          <p:spTgt spid="9"/>
                                        </p:tgtEl>
                                        <p:attrNameLst>
                                          <p:attrName>ppt_c</p:attrName>
                                        </p:attrNameLst>
                                      </p:cBhvr>
                                      <p:to>
                                        <a:schemeClr val="tx1"/>
                                      </p:to>
                                    </p:animClr>
                                  </p:subTnLst>
                                </p:cTn>
                              </p:par>
                              <p:par>
                                <p:cTn id="13" presetID="3" presetClass="entr" presetSubtype="1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linds(horizontal)">
                                      <p:cBhvr>
                                        <p:cTn id="15" dur="500"/>
                                        <p:tgtEl>
                                          <p:spTgt spid="15"/>
                                        </p:tgtEl>
                                      </p:cBhvr>
                                    </p:animEffect>
                                  </p:childTnLst>
                                  <p:subTnLst>
                                    <p:animClr clrSpc="rgb" dir="cw">
                                      <p:cBhvr override="childStyle">
                                        <p:cTn dur="1" fill="hold" display="0" masterRel="nextClick" afterEffect="1"/>
                                        <p:tgtEl>
                                          <p:spTgt spid="15"/>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allAtOnce"/>
      <p:bldP spid="9" grpId="0"/>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5B2414E-38B2-755E-4DE9-6BFE63BDA536}"/>
              </a:ext>
            </a:extLst>
          </p:cNvPr>
          <p:cNvPicPr>
            <a:picLocks noChangeAspect="1"/>
          </p:cNvPicPr>
          <p:nvPr/>
        </p:nvPicPr>
        <p:blipFill>
          <a:blip r:embed="rId3"/>
          <a:stretch>
            <a:fillRect/>
          </a:stretch>
        </p:blipFill>
        <p:spPr>
          <a:xfrm>
            <a:off x="176976" y="1233589"/>
            <a:ext cx="7837880" cy="42619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标题 1">
            <a:extLst>
              <a:ext uri="{FF2B5EF4-FFF2-40B4-BE49-F238E27FC236}">
                <a16:creationId xmlns:a16="http://schemas.microsoft.com/office/drawing/2014/main" id="{0917C09F-9436-A312-FA90-207F8C9C8A51}"/>
              </a:ext>
            </a:extLst>
          </p:cNvPr>
          <p:cNvSpPr>
            <a:spLocks noGrp="1"/>
          </p:cNvSpPr>
          <p:nvPr>
            <p:ph type="title"/>
          </p:nvPr>
        </p:nvSpPr>
        <p:spPr>
          <a:xfrm>
            <a:off x="1" y="0"/>
            <a:ext cx="12191999" cy="745217"/>
          </a:xfrm>
        </p:spPr>
        <p:txBody>
          <a:bodyPr/>
          <a:lstStyle/>
          <a:p>
            <a:r>
              <a:rPr lang="en-US" altLang="zh-CN" dirty="0"/>
              <a:t>Show -o</a:t>
            </a:r>
            <a:endParaRPr lang="zh-CN" altLang="en-US" dirty="0"/>
          </a:p>
        </p:txBody>
      </p:sp>
      <p:sp>
        <p:nvSpPr>
          <p:cNvPr id="10" name="页脚占位符 9">
            <a:extLst>
              <a:ext uri="{FF2B5EF4-FFF2-40B4-BE49-F238E27FC236}">
                <a16:creationId xmlns:a16="http://schemas.microsoft.com/office/drawing/2014/main" id="{9EDD29BC-67E8-843C-C18D-DE7E0EA62C5B}"/>
              </a:ext>
            </a:extLst>
          </p:cNvPr>
          <p:cNvSpPr>
            <a:spLocks noGrp="1"/>
          </p:cNvSpPr>
          <p:nvPr>
            <p:ph type="ftr" sz="quarter" idx="11"/>
          </p:nvPr>
        </p:nvSpPr>
        <p:spPr/>
        <p:txBody>
          <a:bodyPr/>
          <a:lstStyle/>
          <a:p>
            <a:r>
              <a:rPr lang="en-US" altLang="zh-CN" dirty="0"/>
              <a:t>ANY2ANY: Trends in Multimodal Models</a:t>
            </a:r>
          </a:p>
        </p:txBody>
      </p:sp>
      <p:sp>
        <p:nvSpPr>
          <p:cNvPr id="11" name="灯片编号占位符 10">
            <a:extLst>
              <a:ext uri="{FF2B5EF4-FFF2-40B4-BE49-F238E27FC236}">
                <a16:creationId xmlns:a16="http://schemas.microsoft.com/office/drawing/2014/main" id="{A9B9FD61-EA01-94AC-2BD8-A4A8275BC91E}"/>
              </a:ext>
            </a:extLst>
          </p:cNvPr>
          <p:cNvSpPr>
            <a:spLocks noGrp="1"/>
          </p:cNvSpPr>
          <p:nvPr>
            <p:ph type="sldNum" sz="quarter" idx="12"/>
          </p:nvPr>
        </p:nvSpPr>
        <p:spPr/>
        <p:txBody>
          <a:bodyPr/>
          <a:lstStyle/>
          <a:p>
            <a:fld id="{962841C3-E4AC-409F-A777-A5E330A67EF9}" type="slidenum">
              <a:rPr lang="zh-CN" altLang="en-US" smtClean="0"/>
              <a:pPr/>
              <a:t>20</a:t>
            </a:fld>
            <a:endParaRPr lang="zh-CN" altLang="en-US" dirty="0"/>
          </a:p>
        </p:txBody>
      </p:sp>
      <p:sp>
        <p:nvSpPr>
          <p:cNvPr id="5" name="内容占位符 2">
            <a:extLst>
              <a:ext uri="{FF2B5EF4-FFF2-40B4-BE49-F238E27FC236}">
                <a16:creationId xmlns:a16="http://schemas.microsoft.com/office/drawing/2014/main" id="{4E5D83CC-0843-A7E8-4465-616C50FF0A72}"/>
              </a:ext>
            </a:extLst>
          </p:cNvPr>
          <p:cNvSpPr>
            <a:spLocks noGrp="1"/>
          </p:cNvSpPr>
          <p:nvPr>
            <p:ph idx="1"/>
          </p:nvPr>
        </p:nvSpPr>
        <p:spPr>
          <a:xfrm>
            <a:off x="8202757" y="3657601"/>
            <a:ext cx="3393498" cy="2400380"/>
          </a:xfrm>
        </p:spPr>
        <p:txBody>
          <a:bodyPr>
            <a:normAutofit/>
          </a:bodyPr>
          <a:lstStyle/>
          <a:p>
            <a:r>
              <a:rPr lang="en-US" altLang="zh-CN" sz="1800" dirty="0">
                <a:solidFill>
                  <a:schemeClr val="tx1"/>
                </a:solidFill>
              </a:rPr>
              <a:t>Discrete diffusion/Masked AR?</a:t>
            </a:r>
          </a:p>
          <a:p>
            <a:r>
              <a:rPr lang="en-US" altLang="zh-CN" sz="1800" dirty="0">
                <a:solidFill>
                  <a:schemeClr val="tx1"/>
                </a:solidFill>
              </a:rPr>
              <a:t>Tasks Specialized token</a:t>
            </a:r>
          </a:p>
          <a:p>
            <a:r>
              <a:rPr lang="en-US" altLang="zh-CN" sz="1800" dirty="0">
                <a:solidFill>
                  <a:schemeClr val="tx1"/>
                </a:solidFill>
              </a:rPr>
              <a:t>Compare the performance of using discrete /continuous</a:t>
            </a:r>
          </a:p>
        </p:txBody>
      </p:sp>
      <p:pic>
        <p:nvPicPr>
          <p:cNvPr id="14" name="图片 13">
            <a:extLst>
              <a:ext uri="{FF2B5EF4-FFF2-40B4-BE49-F238E27FC236}">
                <a16:creationId xmlns:a16="http://schemas.microsoft.com/office/drawing/2014/main" id="{C6C90330-F2B1-6A0C-4FAB-72D449743758}"/>
              </a:ext>
            </a:extLst>
          </p:cNvPr>
          <p:cNvPicPr>
            <a:picLocks noChangeAspect="1"/>
          </p:cNvPicPr>
          <p:nvPr/>
        </p:nvPicPr>
        <p:blipFill>
          <a:blip r:embed="rId4"/>
          <a:stretch>
            <a:fillRect/>
          </a:stretch>
        </p:blipFill>
        <p:spPr>
          <a:xfrm>
            <a:off x="8202757" y="948007"/>
            <a:ext cx="3731413" cy="2506803"/>
          </a:xfrm>
          <a:prstGeom prst="rect">
            <a:avLst/>
          </a:prstGeom>
        </p:spPr>
      </p:pic>
    </p:spTree>
    <p:extLst>
      <p:ext uri="{BB962C8B-B14F-4D97-AF65-F5344CB8AC3E}">
        <p14:creationId xmlns:p14="http://schemas.microsoft.com/office/powerpoint/2010/main" val="2405710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7C09F-9436-A312-FA90-207F8C9C8A51}"/>
              </a:ext>
            </a:extLst>
          </p:cNvPr>
          <p:cNvSpPr>
            <a:spLocks noGrp="1"/>
          </p:cNvSpPr>
          <p:nvPr>
            <p:ph type="title"/>
          </p:nvPr>
        </p:nvSpPr>
        <p:spPr>
          <a:xfrm>
            <a:off x="1" y="0"/>
            <a:ext cx="12191999" cy="745217"/>
          </a:xfrm>
        </p:spPr>
        <p:txBody>
          <a:bodyPr/>
          <a:lstStyle/>
          <a:p>
            <a:r>
              <a:rPr lang="en-US" altLang="zh-CN" dirty="0"/>
              <a:t>Show -o</a:t>
            </a:r>
            <a:endParaRPr lang="zh-CN" altLang="en-US" dirty="0"/>
          </a:p>
        </p:txBody>
      </p:sp>
      <p:sp>
        <p:nvSpPr>
          <p:cNvPr id="10" name="页脚占位符 9">
            <a:extLst>
              <a:ext uri="{FF2B5EF4-FFF2-40B4-BE49-F238E27FC236}">
                <a16:creationId xmlns:a16="http://schemas.microsoft.com/office/drawing/2014/main" id="{9EDD29BC-67E8-843C-C18D-DE7E0EA62C5B}"/>
              </a:ext>
            </a:extLst>
          </p:cNvPr>
          <p:cNvSpPr>
            <a:spLocks noGrp="1"/>
          </p:cNvSpPr>
          <p:nvPr>
            <p:ph type="ftr" sz="quarter" idx="11"/>
          </p:nvPr>
        </p:nvSpPr>
        <p:spPr/>
        <p:txBody>
          <a:bodyPr/>
          <a:lstStyle/>
          <a:p>
            <a:r>
              <a:rPr lang="en-US" altLang="zh-CN" dirty="0"/>
              <a:t>ANY2ANY: Trends in Multimodal Models</a:t>
            </a:r>
          </a:p>
        </p:txBody>
      </p:sp>
      <p:sp>
        <p:nvSpPr>
          <p:cNvPr id="11" name="灯片编号占位符 10">
            <a:extLst>
              <a:ext uri="{FF2B5EF4-FFF2-40B4-BE49-F238E27FC236}">
                <a16:creationId xmlns:a16="http://schemas.microsoft.com/office/drawing/2014/main" id="{A9B9FD61-EA01-94AC-2BD8-A4A8275BC91E}"/>
              </a:ext>
            </a:extLst>
          </p:cNvPr>
          <p:cNvSpPr>
            <a:spLocks noGrp="1"/>
          </p:cNvSpPr>
          <p:nvPr>
            <p:ph type="sldNum" sz="quarter" idx="12"/>
          </p:nvPr>
        </p:nvSpPr>
        <p:spPr/>
        <p:txBody>
          <a:bodyPr/>
          <a:lstStyle/>
          <a:p>
            <a:fld id="{962841C3-E4AC-409F-A777-A5E330A67EF9}" type="slidenum">
              <a:rPr lang="zh-CN" altLang="en-US" smtClean="0"/>
              <a:pPr/>
              <a:t>21</a:t>
            </a:fld>
            <a:endParaRPr lang="zh-CN" altLang="en-US" dirty="0"/>
          </a:p>
        </p:txBody>
      </p:sp>
      <p:pic>
        <p:nvPicPr>
          <p:cNvPr id="3" name="图片 2">
            <a:extLst>
              <a:ext uri="{FF2B5EF4-FFF2-40B4-BE49-F238E27FC236}">
                <a16:creationId xmlns:a16="http://schemas.microsoft.com/office/drawing/2014/main" id="{8834DB34-8343-2620-D962-90BEC58F05D9}"/>
              </a:ext>
            </a:extLst>
          </p:cNvPr>
          <p:cNvPicPr>
            <a:picLocks noChangeAspect="1"/>
          </p:cNvPicPr>
          <p:nvPr/>
        </p:nvPicPr>
        <p:blipFill>
          <a:blip r:embed="rId3"/>
          <a:stretch>
            <a:fillRect/>
          </a:stretch>
        </p:blipFill>
        <p:spPr>
          <a:xfrm>
            <a:off x="27630" y="3389475"/>
            <a:ext cx="6926986" cy="2144594"/>
          </a:xfrm>
          <a:prstGeom prst="rect">
            <a:avLst/>
          </a:prstGeom>
        </p:spPr>
      </p:pic>
      <p:pic>
        <p:nvPicPr>
          <p:cNvPr id="7" name="图片 6">
            <a:extLst>
              <a:ext uri="{FF2B5EF4-FFF2-40B4-BE49-F238E27FC236}">
                <a16:creationId xmlns:a16="http://schemas.microsoft.com/office/drawing/2014/main" id="{750EF745-4917-FBF0-610E-690CA532EAE9}"/>
              </a:ext>
            </a:extLst>
          </p:cNvPr>
          <p:cNvPicPr>
            <a:picLocks noChangeAspect="1"/>
          </p:cNvPicPr>
          <p:nvPr/>
        </p:nvPicPr>
        <p:blipFill>
          <a:blip r:embed="rId4"/>
          <a:stretch>
            <a:fillRect/>
          </a:stretch>
        </p:blipFill>
        <p:spPr>
          <a:xfrm>
            <a:off x="222018" y="1122457"/>
            <a:ext cx="6690153" cy="15293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图片 7">
            <a:extLst>
              <a:ext uri="{FF2B5EF4-FFF2-40B4-BE49-F238E27FC236}">
                <a16:creationId xmlns:a16="http://schemas.microsoft.com/office/drawing/2014/main" id="{5DBB4F5C-7F3D-DDE2-109B-5D665427ED11}"/>
              </a:ext>
            </a:extLst>
          </p:cNvPr>
          <p:cNvPicPr>
            <a:picLocks noChangeAspect="1"/>
          </p:cNvPicPr>
          <p:nvPr/>
        </p:nvPicPr>
        <p:blipFill>
          <a:blip r:embed="rId5"/>
          <a:stretch>
            <a:fillRect/>
          </a:stretch>
        </p:blipFill>
        <p:spPr>
          <a:xfrm>
            <a:off x="7390080" y="1372484"/>
            <a:ext cx="4784491" cy="694861"/>
          </a:xfrm>
          <a:prstGeom prst="rect">
            <a:avLst/>
          </a:prstGeom>
        </p:spPr>
      </p:pic>
      <p:pic>
        <p:nvPicPr>
          <p:cNvPr id="9" name="图片 8">
            <a:extLst>
              <a:ext uri="{FF2B5EF4-FFF2-40B4-BE49-F238E27FC236}">
                <a16:creationId xmlns:a16="http://schemas.microsoft.com/office/drawing/2014/main" id="{52E93B39-6B86-A2CD-F0E1-ABC7CF06FA91}"/>
              </a:ext>
            </a:extLst>
          </p:cNvPr>
          <p:cNvPicPr>
            <a:picLocks noChangeAspect="1"/>
          </p:cNvPicPr>
          <p:nvPr/>
        </p:nvPicPr>
        <p:blipFill>
          <a:blip r:embed="rId6"/>
          <a:stretch>
            <a:fillRect/>
          </a:stretch>
        </p:blipFill>
        <p:spPr>
          <a:xfrm>
            <a:off x="8474090" y="2186337"/>
            <a:ext cx="2186981" cy="561835"/>
          </a:xfrm>
          <a:prstGeom prst="rect">
            <a:avLst/>
          </a:prstGeom>
        </p:spPr>
      </p:pic>
      <p:pic>
        <p:nvPicPr>
          <p:cNvPr id="12" name="Picture 2" descr="Refer to caption">
            <a:extLst>
              <a:ext uri="{FF2B5EF4-FFF2-40B4-BE49-F238E27FC236}">
                <a16:creationId xmlns:a16="http://schemas.microsoft.com/office/drawing/2014/main" id="{B7F075AC-D3E8-4AAC-4FA5-C00C61DD19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0729" y="3429000"/>
            <a:ext cx="4421270" cy="2091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9519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7C09F-9436-A312-FA90-207F8C9C8A51}"/>
              </a:ext>
            </a:extLst>
          </p:cNvPr>
          <p:cNvSpPr>
            <a:spLocks noGrp="1"/>
          </p:cNvSpPr>
          <p:nvPr>
            <p:ph type="title"/>
          </p:nvPr>
        </p:nvSpPr>
        <p:spPr>
          <a:xfrm>
            <a:off x="1" y="0"/>
            <a:ext cx="12191999" cy="745217"/>
          </a:xfrm>
        </p:spPr>
        <p:txBody>
          <a:bodyPr/>
          <a:lstStyle/>
          <a:p>
            <a:r>
              <a:rPr lang="en-US" altLang="zh-CN" dirty="0"/>
              <a:t>Show -o</a:t>
            </a:r>
            <a:endParaRPr lang="zh-CN" altLang="en-US" dirty="0"/>
          </a:p>
        </p:txBody>
      </p:sp>
      <p:sp>
        <p:nvSpPr>
          <p:cNvPr id="10" name="页脚占位符 9">
            <a:extLst>
              <a:ext uri="{FF2B5EF4-FFF2-40B4-BE49-F238E27FC236}">
                <a16:creationId xmlns:a16="http://schemas.microsoft.com/office/drawing/2014/main" id="{9EDD29BC-67E8-843C-C18D-DE7E0EA62C5B}"/>
              </a:ext>
            </a:extLst>
          </p:cNvPr>
          <p:cNvSpPr>
            <a:spLocks noGrp="1"/>
          </p:cNvSpPr>
          <p:nvPr>
            <p:ph type="ftr" sz="quarter" idx="11"/>
          </p:nvPr>
        </p:nvSpPr>
        <p:spPr/>
        <p:txBody>
          <a:bodyPr/>
          <a:lstStyle/>
          <a:p>
            <a:r>
              <a:rPr lang="en-US" altLang="zh-CN" dirty="0"/>
              <a:t>ANY2ANY: Trends in Multimodal Models</a:t>
            </a:r>
          </a:p>
        </p:txBody>
      </p:sp>
      <p:sp>
        <p:nvSpPr>
          <p:cNvPr id="11" name="灯片编号占位符 10">
            <a:extLst>
              <a:ext uri="{FF2B5EF4-FFF2-40B4-BE49-F238E27FC236}">
                <a16:creationId xmlns:a16="http://schemas.microsoft.com/office/drawing/2014/main" id="{A9B9FD61-EA01-94AC-2BD8-A4A8275BC91E}"/>
              </a:ext>
            </a:extLst>
          </p:cNvPr>
          <p:cNvSpPr>
            <a:spLocks noGrp="1"/>
          </p:cNvSpPr>
          <p:nvPr>
            <p:ph type="sldNum" sz="quarter" idx="12"/>
          </p:nvPr>
        </p:nvSpPr>
        <p:spPr/>
        <p:txBody>
          <a:bodyPr/>
          <a:lstStyle/>
          <a:p>
            <a:fld id="{962841C3-E4AC-409F-A777-A5E330A67EF9}" type="slidenum">
              <a:rPr lang="zh-CN" altLang="en-US" smtClean="0"/>
              <a:pPr/>
              <a:t>22</a:t>
            </a:fld>
            <a:endParaRPr lang="zh-CN" altLang="en-US" dirty="0"/>
          </a:p>
        </p:txBody>
      </p:sp>
      <p:pic>
        <p:nvPicPr>
          <p:cNvPr id="4" name="图片 3">
            <a:extLst>
              <a:ext uri="{FF2B5EF4-FFF2-40B4-BE49-F238E27FC236}">
                <a16:creationId xmlns:a16="http://schemas.microsoft.com/office/drawing/2014/main" id="{8C548674-D5F6-76C7-1A75-187C4244E8FF}"/>
              </a:ext>
            </a:extLst>
          </p:cNvPr>
          <p:cNvPicPr>
            <a:picLocks noChangeAspect="1"/>
          </p:cNvPicPr>
          <p:nvPr/>
        </p:nvPicPr>
        <p:blipFill>
          <a:blip r:embed="rId3"/>
          <a:stretch>
            <a:fillRect/>
          </a:stretch>
        </p:blipFill>
        <p:spPr>
          <a:xfrm>
            <a:off x="197577" y="1001199"/>
            <a:ext cx="5245373" cy="1974273"/>
          </a:xfrm>
          <a:prstGeom prst="rect">
            <a:avLst/>
          </a:prstGeom>
        </p:spPr>
      </p:pic>
      <p:pic>
        <p:nvPicPr>
          <p:cNvPr id="5" name="图片 4">
            <a:extLst>
              <a:ext uri="{FF2B5EF4-FFF2-40B4-BE49-F238E27FC236}">
                <a16:creationId xmlns:a16="http://schemas.microsoft.com/office/drawing/2014/main" id="{435A65AF-A25C-F994-CFD4-E4B25CCC1049}"/>
              </a:ext>
            </a:extLst>
          </p:cNvPr>
          <p:cNvPicPr>
            <a:picLocks noChangeAspect="1"/>
          </p:cNvPicPr>
          <p:nvPr/>
        </p:nvPicPr>
        <p:blipFill>
          <a:blip r:embed="rId4"/>
          <a:stretch>
            <a:fillRect/>
          </a:stretch>
        </p:blipFill>
        <p:spPr>
          <a:xfrm>
            <a:off x="8116394" y="3088697"/>
            <a:ext cx="3813497" cy="2561948"/>
          </a:xfrm>
          <a:prstGeom prst="rect">
            <a:avLst/>
          </a:prstGeom>
        </p:spPr>
      </p:pic>
      <p:pic>
        <p:nvPicPr>
          <p:cNvPr id="7" name="图片 6">
            <a:extLst>
              <a:ext uri="{FF2B5EF4-FFF2-40B4-BE49-F238E27FC236}">
                <a16:creationId xmlns:a16="http://schemas.microsoft.com/office/drawing/2014/main" id="{3C55D1A5-FEFA-0D02-F99D-7A909D57998F}"/>
              </a:ext>
            </a:extLst>
          </p:cNvPr>
          <p:cNvPicPr>
            <a:picLocks noChangeAspect="1"/>
          </p:cNvPicPr>
          <p:nvPr/>
        </p:nvPicPr>
        <p:blipFill>
          <a:blip r:embed="rId5"/>
          <a:stretch>
            <a:fillRect/>
          </a:stretch>
        </p:blipFill>
        <p:spPr>
          <a:xfrm>
            <a:off x="197577" y="3330649"/>
            <a:ext cx="7918817" cy="1924470"/>
          </a:xfrm>
          <a:prstGeom prst="rect">
            <a:avLst/>
          </a:prstGeom>
        </p:spPr>
      </p:pic>
      <p:pic>
        <p:nvPicPr>
          <p:cNvPr id="6" name="图片 5">
            <a:extLst>
              <a:ext uri="{FF2B5EF4-FFF2-40B4-BE49-F238E27FC236}">
                <a16:creationId xmlns:a16="http://schemas.microsoft.com/office/drawing/2014/main" id="{BCCFF29E-E362-C157-55C5-807318EC6C50}"/>
              </a:ext>
            </a:extLst>
          </p:cNvPr>
          <p:cNvPicPr>
            <a:picLocks noChangeAspect="1"/>
          </p:cNvPicPr>
          <p:nvPr/>
        </p:nvPicPr>
        <p:blipFill>
          <a:blip r:embed="rId6"/>
          <a:stretch>
            <a:fillRect/>
          </a:stretch>
        </p:blipFill>
        <p:spPr>
          <a:xfrm>
            <a:off x="5705591" y="1059737"/>
            <a:ext cx="6288832" cy="1924470"/>
          </a:xfrm>
          <a:prstGeom prst="rect">
            <a:avLst/>
          </a:prstGeom>
        </p:spPr>
      </p:pic>
    </p:spTree>
    <p:extLst>
      <p:ext uri="{BB962C8B-B14F-4D97-AF65-F5344CB8AC3E}">
        <p14:creationId xmlns:p14="http://schemas.microsoft.com/office/powerpoint/2010/main" val="3161670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B6AE1-B3F5-2F0C-5144-20F97A6BFE22}"/>
              </a:ext>
            </a:extLst>
          </p:cNvPr>
          <p:cNvSpPr>
            <a:spLocks noGrp="1"/>
          </p:cNvSpPr>
          <p:nvPr>
            <p:ph type="title"/>
          </p:nvPr>
        </p:nvSpPr>
        <p:spPr>
          <a:xfrm>
            <a:off x="1" y="0"/>
            <a:ext cx="12191999" cy="745217"/>
          </a:xfrm>
        </p:spPr>
        <p:txBody>
          <a:bodyPr/>
          <a:lstStyle/>
          <a:p>
            <a:r>
              <a:rPr lang="en-US" altLang="zh-CN" dirty="0"/>
              <a:t>Conclusion</a:t>
            </a:r>
            <a:endParaRPr lang="zh-CN" altLang="en-US" dirty="0"/>
          </a:p>
        </p:txBody>
      </p:sp>
      <p:sp>
        <p:nvSpPr>
          <p:cNvPr id="7" name="页脚占位符 6">
            <a:extLst>
              <a:ext uri="{FF2B5EF4-FFF2-40B4-BE49-F238E27FC236}">
                <a16:creationId xmlns:a16="http://schemas.microsoft.com/office/drawing/2014/main" id="{7A5E3BA4-BD9F-E43A-C07E-C7CC9A4966DE}"/>
              </a:ext>
            </a:extLst>
          </p:cNvPr>
          <p:cNvSpPr>
            <a:spLocks noGrp="1"/>
          </p:cNvSpPr>
          <p:nvPr>
            <p:ph type="ftr" sz="quarter" idx="11"/>
          </p:nvPr>
        </p:nvSpPr>
        <p:spPr/>
        <p:txBody>
          <a:bodyPr/>
          <a:lstStyle/>
          <a:p>
            <a:r>
              <a:rPr lang="en-US" altLang="zh-CN" dirty="0"/>
              <a:t>ANY2ANY: Trends in Multimodal Models</a:t>
            </a:r>
          </a:p>
        </p:txBody>
      </p:sp>
      <p:sp>
        <p:nvSpPr>
          <p:cNvPr id="8" name="灯片编号占位符 7">
            <a:extLst>
              <a:ext uri="{FF2B5EF4-FFF2-40B4-BE49-F238E27FC236}">
                <a16:creationId xmlns:a16="http://schemas.microsoft.com/office/drawing/2014/main" id="{D6BCF0A1-82F1-3DE9-F77D-3B14529A7C7A}"/>
              </a:ext>
            </a:extLst>
          </p:cNvPr>
          <p:cNvSpPr>
            <a:spLocks noGrp="1"/>
          </p:cNvSpPr>
          <p:nvPr>
            <p:ph type="sldNum" sz="quarter" idx="12"/>
          </p:nvPr>
        </p:nvSpPr>
        <p:spPr/>
        <p:txBody>
          <a:bodyPr/>
          <a:lstStyle/>
          <a:p>
            <a:fld id="{962841C3-E4AC-409F-A777-A5E330A67EF9}" type="slidenum">
              <a:rPr lang="zh-CN" altLang="en-US" smtClean="0"/>
              <a:pPr/>
              <a:t>23</a:t>
            </a:fld>
            <a:endParaRPr lang="zh-CN" altLang="en-US" dirty="0"/>
          </a:p>
        </p:txBody>
      </p:sp>
      <p:sp>
        <p:nvSpPr>
          <p:cNvPr id="3" name="矩形 2">
            <a:extLst>
              <a:ext uri="{FF2B5EF4-FFF2-40B4-BE49-F238E27FC236}">
                <a16:creationId xmlns:a16="http://schemas.microsoft.com/office/drawing/2014/main" id="{8EF73333-B2E6-A740-65E9-F091544BE709}"/>
              </a:ext>
            </a:extLst>
          </p:cNvPr>
          <p:cNvSpPr/>
          <p:nvPr/>
        </p:nvSpPr>
        <p:spPr>
          <a:xfrm>
            <a:off x="5454790" y="869650"/>
            <a:ext cx="1043876" cy="923330"/>
          </a:xfrm>
          <a:prstGeom prst="rect">
            <a:avLst/>
          </a:prstGeom>
          <a:noFill/>
        </p:spPr>
        <p:txBody>
          <a:bodyPr wrap="none" lIns="91440" tIns="45720" rIns="91440" bIns="45720">
            <a:spAutoFit/>
          </a:bodyPr>
          <a:lstStyle/>
          <a:p>
            <a:pPr algn="ctr"/>
            <a:r>
              <a:rPr lang="en-US" altLang="zh-CN" sz="5400" b="1" spc="50" dirty="0">
                <a:ln w="22225">
                  <a:solidFill>
                    <a:schemeClr val="accent2"/>
                  </a:solidFill>
                  <a:prstDash val="solid"/>
                </a:ln>
                <a:solidFill>
                  <a:schemeClr val="accent5">
                    <a:lumMod val="20000"/>
                    <a:lumOff val="80000"/>
                  </a:schemeClr>
                </a:solidFill>
                <a:effectLst>
                  <a:innerShdw blurRad="63500" dist="50800" dir="13500000">
                    <a:srgbClr val="000000">
                      <a:alpha val="50000"/>
                    </a:srgbClr>
                  </a:innerShdw>
                </a:effectLst>
              </a:rPr>
              <a:t>Vs</a:t>
            </a:r>
            <a:endParaRPr lang="zh-CN" altLang="en-US" sz="5400" b="1" cap="none" spc="50" dirty="0">
              <a:ln w="0"/>
              <a:solidFill>
                <a:schemeClr val="accent5">
                  <a:lumMod val="20000"/>
                  <a:lumOff val="80000"/>
                </a:schemeClr>
              </a:solidFill>
              <a:effectLst>
                <a:innerShdw blurRad="63500" dist="50800" dir="13500000">
                  <a:srgbClr val="000000">
                    <a:alpha val="50000"/>
                  </a:srgbClr>
                </a:innerShdw>
              </a:effectLst>
            </a:endParaRPr>
          </a:p>
        </p:txBody>
      </p:sp>
      <p:sp>
        <p:nvSpPr>
          <p:cNvPr id="4" name="矩形 3">
            <a:extLst>
              <a:ext uri="{FF2B5EF4-FFF2-40B4-BE49-F238E27FC236}">
                <a16:creationId xmlns:a16="http://schemas.microsoft.com/office/drawing/2014/main" id="{75659880-5C6D-3537-4229-301A1A68D503}"/>
              </a:ext>
            </a:extLst>
          </p:cNvPr>
          <p:cNvSpPr/>
          <p:nvPr/>
        </p:nvSpPr>
        <p:spPr>
          <a:xfrm>
            <a:off x="1233228" y="869650"/>
            <a:ext cx="3711144" cy="923330"/>
          </a:xfrm>
          <a:prstGeom prst="rect">
            <a:avLst/>
          </a:prstGeom>
          <a:noFill/>
        </p:spPr>
        <p:txBody>
          <a:bodyPr wrap="none" lIns="91440" tIns="45720" rIns="91440" bIns="45720">
            <a:spAutoFit/>
          </a:bodyPr>
          <a:lstStyle/>
          <a:p>
            <a:pPr algn="ctr"/>
            <a:r>
              <a:rPr lang="en-US" altLang="zh-CN" sz="5400" b="1" i="0" dirty="0">
                <a:solidFill>
                  <a:srgbClr val="00B0F0"/>
                </a:solidFill>
                <a:effectLst/>
                <a:latin typeface="Times New Roman" panose="02020603050405020304" pitchFamily="18" charset="0"/>
                <a:cs typeface="Times New Roman" panose="02020603050405020304" pitchFamily="18" charset="0"/>
              </a:rPr>
              <a:t>Transfusion</a:t>
            </a:r>
            <a:endParaRPr lang="zh-CN" altLang="en-US" sz="5400" b="1" cap="none" spc="50" dirty="0">
              <a:ln w="0"/>
              <a:solidFill>
                <a:srgbClr val="00B0F0"/>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C6A78945-B500-1C8D-EB7C-7512D4F1C31F}"/>
              </a:ext>
            </a:extLst>
          </p:cNvPr>
          <p:cNvSpPr/>
          <p:nvPr/>
        </p:nvSpPr>
        <p:spPr>
          <a:xfrm>
            <a:off x="7348330" y="869650"/>
            <a:ext cx="2377574" cy="923330"/>
          </a:xfrm>
          <a:prstGeom prst="rect">
            <a:avLst/>
          </a:prstGeom>
          <a:noFill/>
        </p:spPr>
        <p:txBody>
          <a:bodyPr wrap="none" lIns="91440" tIns="45720" rIns="91440" bIns="45720">
            <a:spAutoFit/>
          </a:bodyPr>
          <a:lstStyle/>
          <a:p>
            <a:pPr algn="ctr"/>
            <a:r>
              <a:rPr lang="en-US" altLang="zh-CN" sz="5400" b="1" i="0" dirty="0">
                <a:solidFill>
                  <a:srgbClr val="FF0000"/>
                </a:solidFill>
                <a:effectLst/>
                <a:latin typeface="Times New Roman" panose="02020603050405020304" pitchFamily="18" charset="0"/>
                <a:cs typeface="Times New Roman" panose="02020603050405020304" pitchFamily="18" charset="0"/>
              </a:rPr>
              <a:t>Show-o</a:t>
            </a:r>
            <a:endParaRPr lang="zh-CN" altLang="en-US" sz="5400" b="1" cap="none" spc="50" dirty="0">
              <a:ln w="0"/>
              <a:solidFill>
                <a:srgbClr val="FF0000"/>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endParaRPr>
          </a:p>
        </p:txBody>
      </p:sp>
      <p:sp>
        <p:nvSpPr>
          <p:cNvPr id="9" name="内容占位符 2">
            <a:extLst>
              <a:ext uri="{FF2B5EF4-FFF2-40B4-BE49-F238E27FC236}">
                <a16:creationId xmlns:a16="http://schemas.microsoft.com/office/drawing/2014/main" id="{8F9AC9F8-7931-1AEC-7403-8EA60EDE4FB4}"/>
              </a:ext>
            </a:extLst>
          </p:cNvPr>
          <p:cNvSpPr>
            <a:spLocks noGrp="1"/>
          </p:cNvSpPr>
          <p:nvPr>
            <p:ph idx="1"/>
          </p:nvPr>
        </p:nvSpPr>
        <p:spPr>
          <a:xfrm>
            <a:off x="1625743" y="2241261"/>
            <a:ext cx="4390887" cy="3973191"/>
          </a:xfrm>
        </p:spPr>
        <p:txBody>
          <a:bodyPr>
            <a:normAutofit/>
          </a:bodyPr>
          <a:lstStyle/>
          <a:p>
            <a:r>
              <a:rPr lang="en-US" altLang="zh-CN" sz="1700" b="1" dirty="0">
                <a:solidFill>
                  <a:srgbClr val="00B0F0"/>
                </a:solidFill>
              </a:rPr>
              <a:t>Features loss(continuous)</a:t>
            </a:r>
          </a:p>
          <a:p>
            <a:r>
              <a:rPr lang="en-US" altLang="zh-CN" sz="1700" b="1" dirty="0">
                <a:solidFill>
                  <a:srgbClr val="00B0F0"/>
                </a:solidFill>
              </a:rPr>
              <a:t>Foundation model</a:t>
            </a:r>
          </a:p>
          <a:p>
            <a:r>
              <a:rPr lang="en-US" altLang="zh-CN" sz="1700" b="1" dirty="0">
                <a:solidFill>
                  <a:srgbClr val="00B0F0"/>
                </a:solidFill>
              </a:rPr>
              <a:t>Better performance</a:t>
            </a:r>
          </a:p>
        </p:txBody>
      </p:sp>
      <p:sp>
        <p:nvSpPr>
          <p:cNvPr id="10" name="内容占位符 2">
            <a:extLst>
              <a:ext uri="{FF2B5EF4-FFF2-40B4-BE49-F238E27FC236}">
                <a16:creationId xmlns:a16="http://schemas.microsoft.com/office/drawing/2014/main" id="{EA29B975-10C2-C3A6-24D5-100A0BF3B540}"/>
              </a:ext>
            </a:extLst>
          </p:cNvPr>
          <p:cNvSpPr txBox="1">
            <a:spLocks/>
          </p:cNvSpPr>
          <p:nvPr/>
        </p:nvSpPr>
        <p:spPr>
          <a:xfrm>
            <a:off x="6453784" y="2241261"/>
            <a:ext cx="4390887" cy="397319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b="0" kern="1200">
                <a:solidFill>
                  <a:srgbClr val="94771E"/>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700" b="1" dirty="0">
                <a:solidFill>
                  <a:srgbClr val="FF0000"/>
                </a:solidFill>
              </a:rPr>
              <a:t>GIT based(discrete)</a:t>
            </a:r>
          </a:p>
          <a:p>
            <a:r>
              <a:rPr lang="en-US" altLang="zh-CN" sz="1700" b="1" dirty="0">
                <a:solidFill>
                  <a:srgbClr val="FF0000"/>
                </a:solidFill>
              </a:rPr>
              <a:t>Format Based</a:t>
            </a:r>
          </a:p>
          <a:p>
            <a:r>
              <a:rPr lang="en-US" altLang="zh-CN" sz="1700" b="1" dirty="0">
                <a:solidFill>
                  <a:srgbClr val="FF0000"/>
                </a:solidFill>
              </a:rPr>
              <a:t>Less resource</a:t>
            </a:r>
          </a:p>
        </p:txBody>
      </p:sp>
      <p:pic>
        <p:nvPicPr>
          <p:cNvPr id="5" name="图片 4">
            <a:extLst>
              <a:ext uri="{FF2B5EF4-FFF2-40B4-BE49-F238E27FC236}">
                <a16:creationId xmlns:a16="http://schemas.microsoft.com/office/drawing/2014/main" id="{43D4A1DA-C61A-EDE5-ED5B-7C49DAED5F65}"/>
              </a:ext>
            </a:extLst>
          </p:cNvPr>
          <p:cNvPicPr>
            <a:picLocks noChangeAspect="1"/>
          </p:cNvPicPr>
          <p:nvPr/>
        </p:nvPicPr>
        <p:blipFill>
          <a:blip r:embed="rId3"/>
          <a:stretch>
            <a:fillRect/>
          </a:stretch>
        </p:blipFill>
        <p:spPr>
          <a:xfrm>
            <a:off x="1075934" y="1013106"/>
            <a:ext cx="9003248" cy="25756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图片 10">
            <a:extLst>
              <a:ext uri="{FF2B5EF4-FFF2-40B4-BE49-F238E27FC236}">
                <a16:creationId xmlns:a16="http://schemas.microsoft.com/office/drawing/2014/main" id="{DDA9703C-BF9A-1210-E36E-4F78025136C6}"/>
              </a:ext>
            </a:extLst>
          </p:cNvPr>
          <p:cNvPicPr>
            <a:picLocks noChangeAspect="1"/>
          </p:cNvPicPr>
          <p:nvPr/>
        </p:nvPicPr>
        <p:blipFill>
          <a:blip r:embed="rId4"/>
          <a:stretch>
            <a:fillRect/>
          </a:stretch>
        </p:blipFill>
        <p:spPr>
          <a:xfrm>
            <a:off x="1075934" y="3783667"/>
            <a:ext cx="9003248" cy="24535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07097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B6AE1-B3F5-2F0C-5144-20F97A6BFE22}"/>
              </a:ext>
            </a:extLst>
          </p:cNvPr>
          <p:cNvSpPr>
            <a:spLocks noGrp="1"/>
          </p:cNvSpPr>
          <p:nvPr>
            <p:ph type="title"/>
          </p:nvPr>
        </p:nvSpPr>
        <p:spPr>
          <a:xfrm>
            <a:off x="1" y="0"/>
            <a:ext cx="12191999" cy="745217"/>
          </a:xfrm>
        </p:spPr>
        <p:txBody>
          <a:bodyPr/>
          <a:lstStyle/>
          <a:p>
            <a:r>
              <a:rPr lang="en-US" altLang="zh-CN" dirty="0"/>
              <a:t>Conclusion</a:t>
            </a:r>
            <a:endParaRPr lang="zh-CN" altLang="en-US" dirty="0"/>
          </a:p>
        </p:txBody>
      </p:sp>
      <p:sp>
        <p:nvSpPr>
          <p:cNvPr id="7" name="页脚占位符 6">
            <a:extLst>
              <a:ext uri="{FF2B5EF4-FFF2-40B4-BE49-F238E27FC236}">
                <a16:creationId xmlns:a16="http://schemas.microsoft.com/office/drawing/2014/main" id="{7A5E3BA4-BD9F-E43A-C07E-C7CC9A4966DE}"/>
              </a:ext>
            </a:extLst>
          </p:cNvPr>
          <p:cNvSpPr>
            <a:spLocks noGrp="1"/>
          </p:cNvSpPr>
          <p:nvPr>
            <p:ph type="ftr" sz="quarter" idx="11"/>
          </p:nvPr>
        </p:nvSpPr>
        <p:spPr/>
        <p:txBody>
          <a:bodyPr/>
          <a:lstStyle/>
          <a:p>
            <a:r>
              <a:rPr lang="en-US" altLang="zh-CN" dirty="0"/>
              <a:t>ANY2ANY: Trends in Multimodal Models</a:t>
            </a:r>
          </a:p>
        </p:txBody>
      </p:sp>
      <p:sp>
        <p:nvSpPr>
          <p:cNvPr id="8" name="灯片编号占位符 7">
            <a:extLst>
              <a:ext uri="{FF2B5EF4-FFF2-40B4-BE49-F238E27FC236}">
                <a16:creationId xmlns:a16="http://schemas.microsoft.com/office/drawing/2014/main" id="{D6BCF0A1-82F1-3DE9-F77D-3B14529A7C7A}"/>
              </a:ext>
            </a:extLst>
          </p:cNvPr>
          <p:cNvSpPr>
            <a:spLocks noGrp="1"/>
          </p:cNvSpPr>
          <p:nvPr>
            <p:ph type="sldNum" sz="quarter" idx="12"/>
          </p:nvPr>
        </p:nvSpPr>
        <p:spPr/>
        <p:txBody>
          <a:bodyPr/>
          <a:lstStyle/>
          <a:p>
            <a:fld id="{962841C3-E4AC-409F-A777-A5E330A67EF9}" type="slidenum">
              <a:rPr lang="zh-CN" altLang="en-US" smtClean="0"/>
              <a:pPr/>
              <a:t>24</a:t>
            </a:fld>
            <a:endParaRPr lang="zh-CN" altLang="en-US" dirty="0"/>
          </a:p>
        </p:txBody>
      </p:sp>
      <p:sp>
        <p:nvSpPr>
          <p:cNvPr id="3" name="矩形 2">
            <a:extLst>
              <a:ext uri="{FF2B5EF4-FFF2-40B4-BE49-F238E27FC236}">
                <a16:creationId xmlns:a16="http://schemas.microsoft.com/office/drawing/2014/main" id="{8EF73333-B2E6-A740-65E9-F091544BE709}"/>
              </a:ext>
            </a:extLst>
          </p:cNvPr>
          <p:cNvSpPr/>
          <p:nvPr/>
        </p:nvSpPr>
        <p:spPr>
          <a:xfrm>
            <a:off x="5454790" y="869650"/>
            <a:ext cx="1043876" cy="923330"/>
          </a:xfrm>
          <a:prstGeom prst="rect">
            <a:avLst/>
          </a:prstGeom>
          <a:noFill/>
        </p:spPr>
        <p:txBody>
          <a:bodyPr wrap="none" lIns="91440" tIns="45720" rIns="91440" bIns="45720">
            <a:spAutoFit/>
          </a:bodyPr>
          <a:lstStyle/>
          <a:p>
            <a:pPr algn="ctr"/>
            <a:r>
              <a:rPr lang="en-US" altLang="zh-CN" sz="5400" b="1" spc="50" dirty="0">
                <a:ln w="22225">
                  <a:solidFill>
                    <a:schemeClr val="accent2"/>
                  </a:solidFill>
                  <a:prstDash val="solid"/>
                </a:ln>
                <a:solidFill>
                  <a:schemeClr val="accent5">
                    <a:lumMod val="20000"/>
                    <a:lumOff val="80000"/>
                  </a:schemeClr>
                </a:solidFill>
                <a:effectLst>
                  <a:innerShdw blurRad="63500" dist="50800" dir="13500000">
                    <a:srgbClr val="000000">
                      <a:alpha val="50000"/>
                    </a:srgbClr>
                  </a:innerShdw>
                </a:effectLst>
              </a:rPr>
              <a:t>Vs</a:t>
            </a:r>
            <a:endParaRPr lang="zh-CN" altLang="en-US" sz="5400" b="1" cap="none" spc="50" dirty="0">
              <a:ln w="0"/>
              <a:solidFill>
                <a:schemeClr val="accent5">
                  <a:lumMod val="20000"/>
                  <a:lumOff val="80000"/>
                </a:schemeClr>
              </a:solidFill>
              <a:effectLst>
                <a:innerShdw blurRad="63500" dist="50800" dir="13500000">
                  <a:srgbClr val="000000">
                    <a:alpha val="50000"/>
                  </a:srgbClr>
                </a:innerShdw>
              </a:effectLst>
            </a:endParaRPr>
          </a:p>
        </p:txBody>
      </p:sp>
      <p:sp>
        <p:nvSpPr>
          <p:cNvPr id="4" name="矩形 3">
            <a:extLst>
              <a:ext uri="{FF2B5EF4-FFF2-40B4-BE49-F238E27FC236}">
                <a16:creationId xmlns:a16="http://schemas.microsoft.com/office/drawing/2014/main" id="{75659880-5C6D-3537-4229-301A1A68D503}"/>
              </a:ext>
            </a:extLst>
          </p:cNvPr>
          <p:cNvSpPr/>
          <p:nvPr/>
        </p:nvSpPr>
        <p:spPr>
          <a:xfrm>
            <a:off x="1233228" y="869650"/>
            <a:ext cx="3711144" cy="923330"/>
          </a:xfrm>
          <a:prstGeom prst="rect">
            <a:avLst/>
          </a:prstGeom>
          <a:noFill/>
        </p:spPr>
        <p:txBody>
          <a:bodyPr wrap="none" lIns="91440" tIns="45720" rIns="91440" bIns="45720">
            <a:spAutoFit/>
          </a:bodyPr>
          <a:lstStyle/>
          <a:p>
            <a:pPr algn="ctr"/>
            <a:r>
              <a:rPr lang="en-US" altLang="zh-CN" sz="5400" b="1" i="0" dirty="0">
                <a:solidFill>
                  <a:srgbClr val="00B0F0"/>
                </a:solidFill>
                <a:effectLst/>
                <a:latin typeface="Times New Roman" panose="02020603050405020304" pitchFamily="18" charset="0"/>
                <a:cs typeface="Times New Roman" panose="02020603050405020304" pitchFamily="18" charset="0"/>
              </a:rPr>
              <a:t>Transfusion</a:t>
            </a:r>
            <a:endParaRPr lang="zh-CN" altLang="en-US" sz="5400" b="1" cap="none" spc="50" dirty="0">
              <a:ln w="0"/>
              <a:solidFill>
                <a:srgbClr val="00B0F0"/>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C6A78945-B500-1C8D-EB7C-7512D4F1C31F}"/>
              </a:ext>
            </a:extLst>
          </p:cNvPr>
          <p:cNvSpPr/>
          <p:nvPr/>
        </p:nvSpPr>
        <p:spPr>
          <a:xfrm>
            <a:off x="7348330" y="869650"/>
            <a:ext cx="2377574" cy="923330"/>
          </a:xfrm>
          <a:prstGeom prst="rect">
            <a:avLst/>
          </a:prstGeom>
          <a:noFill/>
        </p:spPr>
        <p:txBody>
          <a:bodyPr wrap="none" lIns="91440" tIns="45720" rIns="91440" bIns="45720">
            <a:spAutoFit/>
          </a:bodyPr>
          <a:lstStyle/>
          <a:p>
            <a:pPr algn="ctr"/>
            <a:r>
              <a:rPr lang="en-US" altLang="zh-CN" sz="5400" b="1" i="0" dirty="0">
                <a:solidFill>
                  <a:srgbClr val="FF0000"/>
                </a:solidFill>
                <a:effectLst/>
                <a:latin typeface="Times New Roman" panose="02020603050405020304" pitchFamily="18" charset="0"/>
                <a:cs typeface="Times New Roman" panose="02020603050405020304" pitchFamily="18" charset="0"/>
              </a:rPr>
              <a:t>Show-o</a:t>
            </a:r>
            <a:endParaRPr lang="zh-CN" altLang="en-US" sz="5400" b="1" cap="none" spc="50" dirty="0">
              <a:ln w="0"/>
              <a:solidFill>
                <a:srgbClr val="FF0000"/>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endParaRPr>
          </a:p>
        </p:txBody>
      </p:sp>
      <p:sp>
        <p:nvSpPr>
          <p:cNvPr id="9" name="内容占位符 2">
            <a:extLst>
              <a:ext uri="{FF2B5EF4-FFF2-40B4-BE49-F238E27FC236}">
                <a16:creationId xmlns:a16="http://schemas.microsoft.com/office/drawing/2014/main" id="{8F9AC9F8-7931-1AEC-7403-8EA60EDE4FB4}"/>
              </a:ext>
            </a:extLst>
          </p:cNvPr>
          <p:cNvSpPr>
            <a:spLocks noGrp="1"/>
          </p:cNvSpPr>
          <p:nvPr>
            <p:ph idx="1"/>
          </p:nvPr>
        </p:nvSpPr>
        <p:spPr>
          <a:xfrm>
            <a:off x="1625743" y="2241261"/>
            <a:ext cx="4390887" cy="3973191"/>
          </a:xfrm>
        </p:spPr>
        <p:txBody>
          <a:bodyPr>
            <a:normAutofit/>
          </a:bodyPr>
          <a:lstStyle/>
          <a:p>
            <a:r>
              <a:rPr lang="en-US" altLang="zh-CN" sz="1700" b="1" dirty="0">
                <a:solidFill>
                  <a:srgbClr val="00B0F0"/>
                </a:solidFill>
              </a:rPr>
              <a:t>Features loss(continuous)</a:t>
            </a:r>
          </a:p>
          <a:p>
            <a:r>
              <a:rPr lang="en-US" altLang="zh-CN" sz="1700" b="1" dirty="0">
                <a:solidFill>
                  <a:srgbClr val="00B0F0"/>
                </a:solidFill>
              </a:rPr>
              <a:t>Foundation model</a:t>
            </a:r>
          </a:p>
          <a:p>
            <a:r>
              <a:rPr lang="en-US" altLang="zh-CN" sz="1700" b="1" dirty="0">
                <a:solidFill>
                  <a:srgbClr val="00B0F0"/>
                </a:solidFill>
              </a:rPr>
              <a:t>Better performance</a:t>
            </a:r>
          </a:p>
        </p:txBody>
      </p:sp>
      <p:sp>
        <p:nvSpPr>
          <p:cNvPr id="10" name="内容占位符 2">
            <a:extLst>
              <a:ext uri="{FF2B5EF4-FFF2-40B4-BE49-F238E27FC236}">
                <a16:creationId xmlns:a16="http://schemas.microsoft.com/office/drawing/2014/main" id="{EA29B975-10C2-C3A6-24D5-100A0BF3B540}"/>
              </a:ext>
            </a:extLst>
          </p:cNvPr>
          <p:cNvSpPr txBox="1">
            <a:spLocks/>
          </p:cNvSpPr>
          <p:nvPr/>
        </p:nvSpPr>
        <p:spPr>
          <a:xfrm>
            <a:off x="6453784" y="2241261"/>
            <a:ext cx="4390887" cy="397319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b="0" kern="1200">
                <a:solidFill>
                  <a:srgbClr val="94771E"/>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700" b="1" dirty="0">
                <a:solidFill>
                  <a:srgbClr val="FF0000"/>
                </a:solidFill>
              </a:rPr>
              <a:t>GIT based(discrete)</a:t>
            </a:r>
          </a:p>
          <a:p>
            <a:r>
              <a:rPr lang="en-US" altLang="zh-CN" sz="1700" b="1" dirty="0">
                <a:solidFill>
                  <a:srgbClr val="FF0000"/>
                </a:solidFill>
              </a:rPr>
              <a:t>Format Based</a:t>
            </a:r>
          </a:p>
          <a:p>
            <a:r>
              <a:rPr lang="en-US" altLang="zh-CN" sz="1700" b="1" dirty="0">
                <a:solidFill>
                  <a:srgbClr val="FF0000"/>
                </a:solidFill>
              </a:rPr>
              <a:t>Less resource</a:t>
            </a:r>
          </a:p>
        </p:txBody>
      </p:sp>
      <p:pic>
        <p:nvPicPr>
          <p:cNvPr id="14" name="图片 13">
            <a:extLst>
              <a:ext uri="{FF2B5EF4-FFF2-40B4-BE49-F238E27FC236}">
                <a16:creationId xmlns:a16="http://schemas.microsoft.com/office/drawing/2014/main" id="{489B9F5B-4FE3-4ACC-CF54-3C45C6690779}"/>
              </a:ext>
            </a:extLst>
          </p:cNvPr>
          <p:cNvPicPr>
            <a:picLocks noChangeAspect="1"/>
          </p:cNvPicPr>
          <p:nvPr/>
        </p:nvPicPr>
        <p:blipFill>
          <a:blip r:embed="rId3"/>
          <a:stretch>
            <a:fillRect/>
          </a:stretch>
        </p:blipFill>
        <p:spPr>
          <a:xfrm>
            <a:off x="3925504" y="4166736"/>
            <a:ext cx="3422826" cy="685835"/>
          </a:xfrm>
          <a:prstGeom prst="rect">
            <a:avLst/>
          </a:prstGeom>
          <a:ln>
            <a:noFill/>
          </a:ln>
          <a:effectLst>
            <a:softEdge rad="112500"/>
          </a:effectLst>
        </p:spPr>
      </p:pic>
      <p:sp>
        <p:nvSpPr>
          <p:cNvPr id="15" name="文本框 14">
            <a:extLst>
              <a:ext uri="{FF2B5EF4-FFF2-40B4-BE49-F238E27FC236}">
                <a16:creationId xmlns:a16="http://schemas.microsoft.com/office/drawing/2014/main" id="{3A38B7EE-588F-24FF-AE93-3D93CFBDEB3D}"/>
              </a:ext>
            </a:extLst>
          </p:cNvPr>
          <p:cNvSpPr txBox="1"/>
          <p:nvPr/>
        </p:nvSpPr>
        <p:spPr>
          <a:xfrm>
            <a:off x="3146078" y="5091800"/>
            <a:ext cx="5661299" cy="584775"/>
          </a:xfrm>
          <a:prstGeom prst="rect">
            <a:avLst/>
          </a:prstGeom>
          <a:noFill/>
        </p:spPr>
        <p:txBody>
          <a:bodyPr wrap="square" rtlCol="0">
            <a:spAutoFit/>
          </a:bodyPr>
          <a:lstStyle/>
          <a:p>
            <a:r>
              <a:rPr lang="en-US" altLang="zh-CN" sz="1600" i="1" dirty="0">
                <a:solidFill>
                  <a:srgbClr val="000000"/>
                </a:solidFill>
                <a:latin typeface="Times New Roman" panose="02020603050405020304" pitchFamily="18" charset="0"/>
                <a:cs typeface="Times New Roman" panose="02020603050405020304" pitchFamily="18" charset="0"/>
              </a:rPr>
              <a:t>Autoregressive Image Generation without Vector Quantization</a:t>
            </a:r>
          </a:p>
          <a:p>
            <a:pPr algn="ctr"/>
            <a:r>
              <a:rPr lang="en-US" altLang="zh-CN" sz="1600" dirty="0">
                <a:hlinkClick r:id="rId4"/>
              </a:rPr>
              <a:t>2406.11838 (arxiv.org)</a:t>
            </a:r>
            <a:endParaRPr lang="en-US" altLang="zh-CN" sz="1600" i="1"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6125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B6AE1-B3F5-2F0C-5144-20F97A6BFE22}"/>
              </a:ext>
            </a:extLst>
          </p:cNvPr>
          <p:cNvSpPr>
            <a:spLocks noGrp="1"/>
          </p:cNvSpPr>
          <p:nvPr>
            <p:ph type="title"/>
          </p:nvPr>
        </p:nvSpPr>
        <p:spPr>
          <a:xfrm>
            <a:off x="1" y="0"/>
            <a:ext cx="12191999" cy="745217"/>
          </a:xfrm>
        </p:spPr>
        <p:txBody>
          <a:bodyPr/>
          <a:lstStyle/>
          <a:p>
            <a:r>
              <a:rPr lang="en-US" altLang="zh-CN" dirty="0"/>
              <a:t>Discussion</a:t>
            </a:r>
            <a:endParaRPr lang="zh-CN" altLang="en-US" dirty="0"/>
          </a:p>
        </p:txBody>
      </p:sp>
      <p:sp>
        <p:nvSpPr>
          <p:cNvPr id="7" name="页脚占位符 6">
            <a:extLst>
              <a:ext uri="{FF2B5EF4-FFF2-40B4-BE49-F238E27FC236}">
                <a16:creationId xmlns:a16="http://schemas.microsoft.com/office/drawing/2014/main" id="{7A5E3BA4-BD9F-E43A-C07E-C7CC9A4966DE}"/>
              </a:ext>
            </a:extLst>
          </p:cNvPr>
          <p:cNvSpPr>
            <a:spLocks noGrp="1"/>
          </p:cNvSpPr>
          <p:nvPr>
            <p:ph type="ftr" sz="quarter" idx="11"/>
          </p:nvPr>
        </p:nvSpPr>
        <p:spPr/>
        <p:txBody>
          <a:bodyPr/>
          <a:lstStyle/>
          <a:p>
            <a:r>
              <a:rPr lang="en-US" altLang="zh-CN" dirty="0"/>
              <a:t>ANY2ANY: Trends in Multimodal Models</a:t>
            </a:r>
          </a:p>
        </p:txBody>
      </p:sp>
      <p:sp>
        <p:nvSpPr>
          <p:cNvPr id="8" name="灯片编号占位符 7">
            <a:extLst>
              <a:ext uri="{FF2B5EF4-FFF2-40B4-BE49-F238E27FC236}">
                <a16:creationId xmlns:a16="http://schemas.microsoft.com/office/drawing/2014/main" id="{D6BCF0A1-82F1-3DE9-F77D-3B14529A7C7A}"/>
              </a:ext>
            </a:extLst>
          </p:cNvPr>
          <p:cNvSpPr>
            <a:spLocks noGrp="1"/>
          </p:cNvSpPr>
          <p:nvPr>
            <p:ph type="sldNum" sz="quarter" idx="12"/>
          </p:nvPr>
        </p:nvSpPr>
        <p:spPr/>
        <p:txBody>
          <a:bodyPr/>
          <a:lstStyle/>
          <a:p>
            <a:fld id="{962841C3-E4AC-409F-A777-A5E330A67EF9}" type="slidenum">
              <a:rPr lang="zh-CN" altLang="en-US" smtClean="0"/>
              <a:pPr/>
              <a:t>25</a:t>
            </a:fld>
            <a:endParaRPr lang="zh-CN" altLang="en-US" dirty="0"/>
          </a:p>
        </p:txBody>
      </p:sp>
    </p:spTree>
    <p:extLst>
      <p:ext uri="{BB962C8B-B14F-4D97-AF65-F5344CB8AC3E}">
        <p14:creationId xmlns:p14="http://schemas.microsoft.com/office/powerpoint/2010/main" val="25826914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7C09F-9436-A312-FA90-207F8C9C8A51}"/>
              </a:ext>
            </a:extLst>
          </p:cNvPr>
          <p:cNvSpPr>
            <a:spLocks noGrp="1"/>
          </p:cNvSpPr>
          <p:nvPr>
            <p:ph type="title"/>
          </p:nvPr>
        </p:nvSpPr>
        <p:spPr>
          <a:xfrm>
            <a:off x="1" y="0"/>
            <a:ext cx="12191999" cy="745217"/>
          </a:xfrm>
        </p:spPr>
        <p:txBody>
          <a:bodyPr/>
          <a:lstStyle/>
          <a:p>
            <a:r>
              <a:rPr lang="en-US" altLang="zh-CN" dirty="0"/>
              <a:t>Introduction</a:t>
            </a:r>
            <a:endParaRPr lang="zh-CN" altLang="en-US" dirty="0"/>
          </a:p>
        </p:txBody>
      </p:sp>
      <p:sp>
        <p:nvSpPr>
          <p:cNvPr id="10" name="页脚占位符 9">
            <a:extLst>
              <a:ext uri="{FF2B5EF4-FFF2-40B4-BE49-F238E27FC236}">
                <a16:creationId xmlns:a16="http://schemas.microsoft.com/office/drawing/2014/main" id="{9EDD29BC-67E8-843C-C18D-DE7E0EA62C5B}"/>
              </a:ext>
            </a:extLst>
          </p:cNvPr>
          <p:cNvSpPr>
            <a:spLocks noGrp="1"/>
          </p:cNvSpPr>
          <p:nvPr>
            <p:ph type="ftr" sz="quarter" idx="11"/>
          </p:nvPr>
        </p:nvSpPr>
        <p:spPr/>
        <p:txBody>
          <a:bodyPr/>
          <a:lstStyle/>
          <a:p>
            <a:r>
              <a:rPr lang="en-US" altLang="zh-CN" dirty="0"/>
              <a:t>ANY2ANY: Trends in Multimodal Models</a:t>
            </a:r>
          </a:p>
        </p:txBody>
      </p:sp>
      <p:sp>
        <p:nvSpPr>
          <p:cNvPr id="11" name="灯片编号占位符 10">
            <a:extLst>
              <a:ext uri="{FF2B5EF4-FFF2-40B4-BE49-F238E27FC236}">
                <a16:creationId xmlns:a16="http://schemas.microsoft.com/office/drawing/2014/main" id="{A9B9FD61-EA01-94AC-2BD8-A4A8275BC91E}"/>
              </a:ext>
            </a:extLst>
          </p:cNvPr>
          <p:cNvSpPr>
            <a:spLocks noGrp="1"/>
          </p:cNvSpPr>
          <p:nvPr>
            <p:ph type="sldNum" sz="quarter" idx="12"/>
          </p:nvPr>
        </p:nvSpPr>
        <p:spPr/>
        <p:txBody>
          <a:bodyPr/>
          <a:lstStyle/>
          <a:p>
            <a:fld id="{962841C3-E4AC-409F-A777-A5E330A67EF9}" type="slidenum">
              <a:rPr lang="zh-CN" altLang="en-US" smtClean="0"/>
              <a:pPr/>
              <a:t>3</a:t>
            </a:fld>
            <a:endParaRPr lang="zh-CN" altLang="en-US" dirty="0"/>
          </a:p>
        </p:txBody>
      </p:sp>
      <p:sp>
        <p:nvSpPr>
          <p:cNvPr id="14" name="文本框 13">
            <a:extLst>
              <a:ext uri="{FF2B5EF4-FFF2-40B4-BE49-F238E27FC236}">
                <a16:creationId xmlns:a16="http://schemas.microsoft.com/office/drawing/2014/main" id="{EE1C44E7-9890-CE69-C956-D6D9FC58D3A4}"/>
              </a:ext>
            </a:extLst>
          </p:cNvPr>
          <p:cNvSpPr txBox="1"/>
          <p:nvPr/>
        </p:nvSpPr>
        <p:spPr>
          <a:xfrm>
            <a:off x="301487" y="994417"/>
            <a:ext cx="8358526" cy="369332"/>
          </a:xfrm>
          <a:prstGeom prst="rect">
            <a:avLst/>
          </a:prstGeom>
          <a:noFill/>
        </p:spPr>
        <p:txBody>
          <a:bodyPr wrap="square">
            <a:spAutoFit/>
          </a:bodyPr>
          <a:lstStyle/>
          <a:p>
            <a:r>
              <a:rPr lang="en-US" altLang="zh-CN" b="1" i="1" dirty="0"/>
              <a:t>“Alone we can do so little; together we can do so much.” – Helen Keller</a:t>
            </a:r>
            <a:endParaRPr lang="zh-CN" altLang="en-US" b="1" i="1" dirty="0"/>
          </a:p>
        </p:txBody>
      </p:sp>
      <p:pic>
        <p:nvPicPr>
          <p:cNvPr id="17" name="图片 16">
            <a:extLst>
              <a:ext uri="{FF2B5EF4-FFF2-40B4-BE49-F238E27FC236}">
                <a16:creationId xmlns:a16="http://schemas.microsoft.com/office/drawing/2014/main" id="{9D369EC9-32CA-94FE-5843-1F09EB74CE64}"/>
              </a:ext>
            </a:extLst>
          </p:cNvPr>
          <p:cNvPicPr>
            <a:picLocks noChangeAspect="1"/>
          </p:cNvPicPr>
          <p:nvPr/>
        </p:nvPicPr>
        <p:blipFill>
          <a:blip r:embed="rId3"/>
          <a:stretch>
            <a:fillRect/>
          </a:stretch>
        </p:blipFill>
        <p:spPr>
          <a:xfrm>
            <a:off x="457540" y="1612949"/>
            <a:ext cx="6786955" cy="3255135"/>
          </a:xfrm>
          <a:prstGeom prst="rect">
            <a:avLst/>
          </a:prstGeom>
        </p:spPr>
      </p:pic>
      <p:sp>
        <p:nvSpPr>
          <p:cNvPr id="25" name="文本框 24">
            <a:extLst>
              <a:ext uri="{FF2B5EF4-FFF2-40B4-BE49-F238E27FC236}">
                <a16:creationId xmlns:a16="http://schemas.microsoft.com/office/drawing/2014/main" id="{054C0538-757B-D26F-FF97-6329E634B1B6}"/>
              </a:ext>
            </a:extLst>
          </p:cNvPr>
          <p:cNvSpPr txBox="1"/>
          <p:nvPr/>
        </p:nvSpPr>
        <p:spPr>
          <a:xfrm>
            <a:off x="7296499" y="1742051"/>
            <a:ext cx="4401645" cy="369331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&gt;</a:t>
            </a:r>
            <a:r>
              <a:rPr lang="zh-CN" altLang="en-US" sz="1800" dirty="0">
                <a:solidFill>
                  <a:srgbClr val="F0F6FC"/>
                </a:solidFill>
                <a:effectLst/>
                <a:latin typeface="Times New Roman" panose="02020603050405020304" pitchFamily="18" charset="0"/>
                <a:cs typeface="Times New Roman" panose="02020603050405020304" pitchFamily="18" charset="0"/>
              </a:rPr>
              <a:t>🌋 </a:t>
            </a:r>
            <a:r>
              <a:rPr lang="en-US" altLang="zh-CN" b="1" dirty="0" err="1">
                <a:latin typeface="Times New Roman" panose="02020603050405020304" pitchFamily="18" charset="0"/>
                <a:cs typeface="Times New Roman" panose="02020603050405020304" pitchFamily="18" charset="0"/>
              </a:rPr>
              <a:t>LLaVA</a:t>
            </a:r>
            <a:endParaRPr lang="en-US" altLang="zh-CN" b="1"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Connect a vision encoder and LLM by a </a:t>
            </a:r>
            <a:r>
              <a:rPr lang="en-US" altLang="zh-CN" b="1" dirty="0">
                <a:solidFill>
                  <a:srgbClr val="FF0000"/>
                </a:solidFill>
                <a:latin typeface="Times New Roman" panose="02020603050405020304" pitchFamily="18" charset="0"/>
                <a:cs typeface="Times New Roman" panose="02020603050405020304" pitchFamily="18" charset="0"/>
              </a:rPr>
              <a:t>linear</a:t>
            </a:r>
            <a:r>
              <a:rPr lang="en-US" altLang="zh-CN" dirty="0">
                <a:solidFill>
                  <a:srgbClr val="FF0000"/>
                </a:solidFill>
                <a:latin typeface="Times New Roman" panose="02020603050405020304" pitchFamily="18" charset="0"/>
                <a:cs typeface="Times New Roman" panose="02020603050405020304" pitchFamily="18" charset="0"/>
              </a:rPr>
              <a:t> </a:t>
            </a:r>
            <a:r>
              <a:rPr lang="en-US" altLang="zh-CN" b="1" dirty="0">
                <a:solidFill>
                  <a:srgbClr val="FF0000"/>
                </a:solidFill>
                <a:latin typeface="Times New Roman" panose="02020603050405020304" pitchFamily="18" charset="0"/>
                <a:cs typeface="Times New Roman" panose="02020603050405020304" pitchFamily="18" charset="0"/>
              </a:rPr>
              <a:t>layer</a:t>
            </a:r>
            <a:r>
              <a:rPr lang="en-US" altLang="zh-CN" dirty="0">
                <a:solidFill>
                  <a:srgbClr val="FF0000"/>
                </a:solidFill>
                <a:latin typeface="Times New Roman" panose="02020603050405020304" pitchFamily="18" charset="0"/>
                <a:cs typeface="Times New Roman" panose="02020603050405020304" pitchFamily="18" charset="0"/>
              </a:rPr>
              <a:t>.</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&gt; </a:t>
            </a:r>
            <a:r>
              <a:rPr lang="en-US" altLang="zh-CN" b="1" dirty="0">
                <a:latin typeface="Times New Roman" panose="02020603050405020304" pitchFamily="18" charset="0"/>
                <a:cs typeface="Times New Roman" panose="02020603050405020304" pitchFamily="18" charset="0"/>
              </a:rPr>
              <a:t>Video-</a:t>
            </a:r>
            <a:r>
              <a:rPr lang="en-US" altLang="zh-CN" b="1" dirty="0" err="1">
                <a:latin typeface="Times New Roman" panose="02020603050405020304" pitchFamily="18" charset="0"/>
                <a:cs typeface="Times New Roman" panose="02020603050405020304" pitchFamily="18" charset="0"/>
              </a:rPr>
              <a:t>LLaMA</a:t>
            </a:r>
            <a:endParaRPr lang="en-US" altLang="zh-CN" b="1"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Empower frozen LLMs with the capability of understanding both visual and auditory content in videos by adapter layer, </a:t>
            </a:r>
            <a:r>
              <a:rPr lang="en-US" altLang="zh-CN" b="1" dirty="0">
                <a:solidFill>
                  <a:srgbClr val="FF0000"/>
                </a:solidFill>
                <a:latin typeface="Times New Roman" panose="02020603050405020304" pitchFamily="18" charset="0"/>
                <a:cs typeface="Times New Roman" panose="02020603050405020304" pitchFamily="18" charset="0"/>
              </a:rPr>
              <a:t>Q-Former</a:t>
            </a:r>
            <a:r>
              <a:rPr lang="en-US" altLang="zh-CN" dirty="0">
                <a:latin typeface="Times New Roman" panose="02020603050405020304" pitchFamily="18" charset="0"/>
                <a:cs typeface="Times New Roman" panose="02020603050405020304" pitchFamily="18" charset="0"/>
              </a:rPr>
              <a:t>.</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&gt; </a:t>
            </a:r>
            <a:r>
              <a:rPr lang="en-US" altLang="zh-CN" b="1" dirty="0" err="1">
                <a:latin typeface="Times New Roman" panose="02020603050405020304" pitchFamily="18" charset="0"/>
                <a:cs typeface="Times New Roman" panose="02020603050405020304" pitchFamily="18" charset="0"/>
              </a:rPr>
              <a:t>PandaGPT</a:t>
            </a:r>
            <a:endParaRPr lang="en-US" altLang="zh-CN" b="1"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Leverage multimodal encoders from </a:t>
            </a:r>
            <a:r>
              <a:rPr lang="en-US" altLang="zh-CN" b="1" dirty="0" err="1">
                <a:solidFill>
                  <a:srgbClr val="FF0000"/>
                </a:solidFill>
                <a:latin typeface="Times New Roman" panose="02020603050405020304" pitchFamily="18" charset="0"/>
                <a:cs typeface="Times New Roman" panose="02020603050405020304" pitchFamily="18" charset="0"/>
              </a:rPr>
              <a:t>ImageBind</a:t>
            </a:r>
            <a:r>
              <a:rPr lang="en-US" altLang="zh-CN" dirty="0">
                <a:latin typeface="Times New Roman" panose="02020603050405020304" pitchFamily="18" charset="0"/>
                <a:cs typeface="Times New Roman" panose="02020603050405020304" pitchFamily="18" charset="0"/>
              </a:rPr>
              <a:t> to enable large models to understand six modalities.</a:t>
            </a:r>
          </a:p>
        </p:txBody>
      </p:sp>
      <p:sp>
        <p:nvSpPr>
          <p:cNvPr id="3" name="矩形 2">
            <a:extLst>
              <a:ext uri="{FF2B5EF4-FFF2-40B4-BE49-F238E27FC236}">
                <a16:creationId xmlns:a16="http://schemas.microsoft.com/office/drawing/2014/main" id="{C9C87A6A-A789-0B12-966F-0E73E2F4E0B1}"/>
              </a:ext>
            </a:extLst>
          </p:cNvPr>
          <p:cNvSpPr/>
          <p:nvPr/>
        </p:nvSpPr>
        <p:spPr>
          <a:xfrm>
            <a:off x="17643" y="5245051"/>
            <a:ext cx="7754390" cy="923330"/>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altLang="zh-CN" sz="5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Key:How</a:t>
            </a:r>
            <a:r>
              <a:rPr lang="en-US" altLang="zh-CN"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to align data</a:t>
            </a:r>
            <a:endParaRPr lang="zh-CN" alt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248701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7C09F-9436-A312-FA90-207F8C9C8A51}"/>
              </a:ext>
            </a:extLst>
          </p:cNvPr>
          <p:cNvSpPr>
            <a:spLocks noGrp="1"/>
          </p:cNvSpPr>
          <p:nvPr>
            <p:ph type="title"/>
          </p:nvPr>
        </p:nvSpPr>
        <p:spPr>
          <a:xfrm>
            <a:off x="1" y="0"/>
            <a:ext cx="12191999" cy="745217"/>
          </a:xfrm>
        </p:spPr>
        <p:txBody>
          <a:bodyPr/>
          <a:lstStyle/>
          <a:p>
            <a:r>
              <a:rPr lang="en-US" altLang="zh-CN" dirty="0"/>
              <a:t>Introduction</a:t>
            </a:r>
            <a:endParaRPr lang="zh-CN" altLang="en-US" dirty="0"/>
          </a:p>
        </p:txBody>
      </p:sp>
      <p:sp>
        <p:nvSpPr>
          <p:cNvPr id="10" name="页脚占位符 9">
            <a:extLst>
              <a:ext uri="{FF2B5EF4-FFF2-40B4-BE49-F238E27FC236}">
                <a16:creationId xmlns:a16="http://schemas.microsoft.com/office/drawing/2014/main" id="{9EDD29BC-67E8-843C-C18D-DE7E0EA62C5B}"/>
              </a:ext>
            </a:extLst>
          </p:cNvPr>
          <p:cNvSpPr>
            <a:spLocks noGrp="1"/>
          </p:cNvSpPr>
          <p:nvPr>
            <p:ph type="ftr" sz="quarter" idx="11"/>
          </p:nvPr>
        </p:nvSpPr>
        <p:spPr/>
        <p:txBody>
          <a:bodyPr/>
          <a:lstStyle/>
          <a:p>
            <a:r>
              <a:rPr lang="en-US" altLang="zh-CN" dirty="0"/>
              <a:t>ANY2ANY: Trends in Multimodal Models</a:t>
            </a:r>
          </a:p>
        </p:txBody>
      </p:sp>
      <p:sp>
        <p:nvSpPr>
          <p:cNvPr id="11" name="灯片编号占位符 10">
            <a:extLst>
              <a:ext uri="{FF2B5EF4-FFF2-40B4-BE49-F238E27FC236}">
                <a16:creationId xmlns:a16="http://schemas.microsoft.com/office/drawing/2014/main" id="{A9B9FD61-EA01-94AC-2BD8-A4A8275BC91E}"/>
              </a:ext>
            </a:extLst>
          </p:cNvPr>
          <p:cNvSpPr>
            <a:spLocks noGrp="1"/>
          </p:cNvSpPr>
          <p:nvPr>
            <p:ph type="sldNum" sz="quarter" idx="12"/>
          </p:nvPr>
        </p:nvSpPr>
        <p:spPr/>
        <p:txBody>
          <a:bodyPr/>
          <a:lstStyle/>
          <a:p>
            <a:fld id="{962841C3-E4AC-409F-A777-A5E330A67EF9}" type="slidenum">
              <a:rPr lang="zh-CN" altLang="en-US" smtClean="0"/>
              <a:pPr/>
              <a:t>4</a:t>
            </a:fld>
            <a:endParaRPr lang="zh-CN" altLang="en-US" dirty="0"/>
          </a:p>
        </p:txBody>
      </p:sp>
      <p:pic>
        <p:nvPicPr>
          <p:cNvPr id="26" name="图片 25">
            <a:extLst>
              <a:ext uri="{FF2B5EF4-FFF2-40B4-BE49-F238E27FC236}">
                <a16:creationId xmlns:a16="http://schemas.microsoft.com/office/drawing/2014/main" id="{75E2880C-8A16-6DD9-30DF-D1BAABC9415B}"/>
              </a:ext>
            </a:extLst>
          </p:cNvPr>
          <p:cNvPicPr>
            <a:picLocks noChangeAspect="1"/>
          </p:cNvPicPr>
          <p:nvPr/>
        </p:nvPicPr>
        <p:blipFill>
          <a:blip r:embed="rId3"/>
          <a:stretch>
            <a:fillRect/>
          </a:stretch>
        </p:blipFill>
        <p:spPr>
          <a:xfrm>
            <a:off x="0" y="711935"/>
            <a:ext cx="4957695" cy="2796296"/>
          </a:xfrm>
          <a:prstGeom prst="rect">
            <a:avLst/>
          </a:prstGeom>
          <a:ln>
            <a:noFill/>
          </a:ln>
          <a:effectLst>
            <a:softEdge rad="112500"/>
          </a:effectLst>
        </p:spPr>
      </p:pic>
      <p:pic>
        <p:nvPicPr>
          <p:cNvPr id="28" name="图片 27">
            <a:extLst>
              <a:ext uri="{FF2B5EF4-FFF2-40B4-BE49-F238E27FC236}">
                <a16:creationId xmlns:a16="http://schemas.microsoft.com/office/drawing/2014/main" id="{307956C4-2636-3B3A-36F5-03259A399C81}"/>
              </a:ext>
            </a:extLst>
          </p:cNvPr>
          <p:cNvPicPr>
            <a:picLocks noChangeAspect="1"/>
          </p:cNvPicPr>
          <p:nvPr/>
        </p:nvPicPr>
        <p:blipFill>
          <a:blip r:embed="rId4"/>
          <a:stretch>
            <a:fillRect/>
          </a:stretch>
        </p:blipFill>
        <p:spPr>
          <a:xfrm>
            <a:off x="171899" y="3778322"/>
            <a:ext cx="4898068" cy="232925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33" name="文本框 32">
            <a:extLst>
              <a:ext uri="{FF2B5EF4-FFF2-40B4-BE49-F238E27FC236}">
                <a16:creationId xmlns:a16="http://schemas.microsoft.com/office/drawing/2014/main" id="{1EA89803-840F-C8FB-3B3B-61CEB06DE2B9}"/>
              </a:ext>
            </a:extLst>
          </p:cNvPr>
          <p:cNvSpPr txBox="1"/>
          <p:nvPr/>
        </p:nvSpPr>
        <p:spPr>
          <a:xfrm>
            <a:off x="5665070" y="1174612"/>
            <a:ext cx="6262030" cy="4733868"/>
          </a:xfrm>
          <a:prstGeom prst="rect">
            <a:avLst/>
          </a:prstGeom>
          <a:noFill/>
          <a:ln w="25400">
            <a:solidFill>
              <a:srgbClr val="00B0F0"/>
            </a:solidFill>
            <a:prstDash val="dash"/>
          </a:ln>
        </p:spPr>
        <p:txBody>
          <a:bodyPr wrap="square" rtlCol="0">
            <a:spAutoFit/>
          </a:bodyPr>
          <a:lstStyle/>
          <a:p>
            <a:endParaRPr kumimoji="1" lang="zh-CN" altLang="en-US" dirty="0"/>
          </a:p>
        </p:txBody>
      </p:sp>
      <p:sp>
        <p:nvSpPr>
          <p:cNvPr id="34" name="文本框 33">
            <a:extLst>
              <a:ext uri="{FF2B5EF4-FFF2-40B4-BE49-F238E27FC236}">
                <a16:creationId xmlns:a16="http://schemas.microsoft.com/office/drawing/2014/main" id="{7639FD36-3CCE-71D9-62CD-FDBF47B858E4}"/>
              </a:ext>
            </a:extLst>
          </p:cNvPr>
          <p:cNvSpPr txBox="1"/>
          <p:nvPr/>
        </p:nvSpPr>
        <p:spPr>
          <a:xfrm>
            <a:off x="8260227" y="1453532"/>
            <a:ext cx="2313972" cy="461665"/>
          </a:xfrm>
          <a:prstGeom prst="rect">
            <a:avLst/>
          </a:prstGeom>
          <a:noFill/>
        </p:spPr>
        <p:txBody>
          <a:bodyPr wrap="square" rtlCol="0">
            <a:spAutoFit/>
          </a:bodyPr>
          <a:lstStyle/>
          <a:p>
            <a:r>
              <a:rPr kumimoji="1" lang="en-US" altLang="zh-CN" sz="2400" b="1" dirty="0">
                <a:solidFill>
                  <a:srgbClr val="003874"/>
                </a:solidFill>
                <a:latin typeface="Times New Roman" panose="02020603050405020304" pitchFamily="18" charset="0"/>
                <a:cs typeface="Times New Roman" panose="02020603050405020304" pitchFamily="18" charset="0"/>
              </a:rPr>
              <a:t>Comparison</a:t>
            </a:r>
            <a:endParaRPr kumimoji="1" lang="zh-CN" altLang="en-US" sz="2400" b="1" dirty="0">
              <a:solidFill>
                <a:srgbClr val="003874"/>
              </a:solidFill>
              <a:latin typeface="Times New Roman" panose="02020603050405020304" pitchFamily="18" charset="0"/>
              <a:cs typeface="Times New Roman" panose="02020603050405020304" pitchFamily="18" charset="0"/>
            </a:endParaRPr>
          </a:p>
        </p:txBody>
      </p:sp>
      <p:sp>
        <p:nvSpPr>
          <p:cNvPr id="35" name="文本框 34">
            <a:extLst>
              <a:ext uri="{FF2B5EF4-FFF2-40B4-BE49-F238E27FC236}">
                <a16:creationId xmlns:a16="http://schemas.microsoft.com/office/drawing/2014/main" id="{F862266C-80DB-13BB-FA63-2CB5DA6B44F7}"/>
              </a:ext>
            </a:extLst>
          </p:cNvPr>
          <p:cNvSpPr txBox="1"/>
          <p:nvPr/>
        </p:nvSpPr>
        <p:spPr>
          <a:xfrm>
            <a:off x="6450815" y="1992412"/>
            <a:ext cx="2111317" cy="369332"/>
          </a:xfrm>
          <a:prstGeom prst="rect">
            <a:avLst/>
          </a:prstGeom>
          <a:noFill/>
        </p:spPr>
        <p:txBody>
          <a:bodyPr wrap="square" rtlCol="0">
            <a:spAutoFit/>
          </a:bodyPr>
          <a:lstStyle/>
          <a:p>
            <a:r>
              <a:rPr kumimoji="1" lang="en-US" altLang="zh-CN" b="1" dirty="0">
                <a:solidFill>
                  <a:srgbClr val="003874"/>
                </a:solidFill>
                <a:latin typeface="Times New Roman" panose="02020603050405020304" pitchFamily="18" charset="0"/>
                <a:cs typeface="Times New Roman" panose="02020603050405020304" pitchFamily="18" charset="0"/>
              </a:rPr>
              <a:t>Ⅰ</a:t>
            </a:r>
            <a:r>
              <a:rPr kumimoji="1" lang="zh-CN" altLang="en-US" dirty="0">
                <a:solidFill>
                  <a:srgbClr val="003874"/>
                </a:solidFill>
                <a:latin typeface="Times New Roman" panose="02020603050405020304" pitchFamily="18" charset="0"/>
                <a:cs typeface="Times New Roman" panose="02020603050405020304" pitchFamily="18" charset="0"/>
              </a:rPr>
              <a:t>  </a:t>
            </a:r>
            <a:r>
              <a:rPr kumimoji="1" lang="en-US" altLang="zh-CN" b="1" dirty="0">
                <a:solidFill>
                  <a:srgbClr val="003874"/>
                </a:solidFill>
                <a:latin typeface="Times New Roman" panose="02020603050405020304" pitchFamily="18" charset="0"/>
                <a:cs typeface="Times New Roman" panose="02020603050405020304" pitchFamily="18" charset="0"/>
              </a:rPr>
              <a:t>Understanding</a:t>
            </a:r>
            <a:endParaRPr kumimoji="1" lang="zh-CN" altLang="en-US" b="1" dirty="0">
              <a:solidFill>
                <a:srgbClr val="003874"/>
              </a:solidFill>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9D5A42C5-86ED-ED88-5DE0-AC52479339C1}"/>
              </a:ext>
            </a:extLst>
          </p:cNvPr>
          <p:cNvSpPr txBox="1"/>
          <p:nvPr/>
        </p:nvSpPr>
        <p:spPr>
          <a:xfrm>
            <a:off x="9928211" y="1990685"/>
            <a:ext cx="1833331" cy="369332"/>
          </a:xfrm>
          <a:prstGeom prst="rect">
            <a:avLst/>
          </a:prstGeom>
          <a:noFill/>
        </p:spPr>
        <p:txBody>
          <a:bodyPr wrap="square" rtlCol="0">
            <a:spAutoFit/>
          </a:bodyPr>
          <a:lstStyle/>
          <a:p>
            <a:r>
              <a:rPr kumimoji="1" lang="en-US" altLang="zh-CN" b="1" dirty="0">
                <a:solidFill>
                  <a:srgbClr val="003874"/>
                </a:solidFill>
                <a:latin typeface="Times New Roman" panose="02020603050405020304" pitchFamily="18" charset="0"/>
                <a:cs typeface="Times New Roman" panose="02020603050405020304" pitchFamily="18" charset="0"/>
              </a:rPr>
              <a:t>Ⅱ</a:t>
            </a:r>
            <a:r>
              <a:rPr kumimoji="1" lang="zh-CN" altLang="en-US" b="1" dirty="0">
                <a:solidFill>
                  <a:srgbClr val="003874"/>
                </a:solidFill>
                <a:latin typeface="Times New Roman" panose="02020603050405020304" pitchFamily="18" charset="0"/>
                <a:cs typeface="Times New Roman" panose="02020603050405020304" pitchFamily="18" charset="0"/>
              </a:rPr>
              <a:t>  </a:t>
            </a:r>
            <a:r>
              <a:rPr kumimoji="1" lang="en-US" altLang="zh-CN" b="1" dirty="0">
                <a:solidFill>
                  <a:srgbClr val="003874"/>
                </a:solidFill>
                <a:latin typeface="Times New Roman" panose="02020603050405020304" pitchFamily="18" charset="0"/>
                <a:cs typeface="Times New Roman" panose="02020603050405020304" pitchFamily="18" charset="0"/>
              </a:rPr>
              <a:t>Generation</a:t>
            </a:r>
            <a:endParaRPr kumimoji="1" lang="zh-CN" altLang="en-US" b="1" dirty="0">
              <a:solidFill>
                <a:srgbClr val="003874"/>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184CF555-36C9-68BA-9894-A70F2BDA1C46}"/>
              </a:ext>
            </a:extLst>
          </p:cNvPr>
          <p:cNvSpPr txBox="1"/>
          <p:nvPr/>
        </p:nvSpPr>
        <p:spPr>
          <a:xfrm>
            <a:off x="6450814" y="2343948"/>
            <a:ext cx="2714388" cy="369332"/>
          </a:xfrm>
          <a:prstGeom prst="rect">
            <a:avLst/>
          </a:prstGeom>
          <a:noFill/>
        </p:spPr>
        <p:txBody>
          <a:bodyPr wrap="square" rtlCol="0">
            <a:spAutoFit/>
          </a:bodyPr>
          <a:lstStyle/>
          <a:p>
            <a:r>
              <a:rPr kumimoji="1" lang="en-US" altLang="zh-CN" b="1" dirty="0">
                <a:solidFill>
                  <a:srgbClr val="FF0000"/>
                </a:solidFill>
                <a:latin typeface="Times New Roman" panose="02020603050405020304" pitchFamily="18" charset="0"/>
                <a:cs typeface="Times New Roman" panose="02020603050405020304" pitchFamily="18" charset="0"/>
              </a:rPr>
              <a:t>Autoregressive Based</a:t>
            </a:r>
            <a:endParaRPr kumimoji="1"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41" name="文本框 40">
            <a:extLst>
              <a:ext uri="{FF2B5EF4-FFF2-40B4-BE49-F238E27FC236}">
                <a16:creationId xmlns:a16="http://schemas.microsoft.com/office/drawing/2014/main" id="{D0D74F2E-3483-7B7B-1A5C-FB3916A62AC3}"/>
              </a:ext>
            </a:extLst>
          </p:cNvPr>
          <p:cNvSpPr txBox="1"/>
          <p:nvPr/>
        </p:nvSpPr>
        <p:spPr>
          <a:xfrm>
            <a:off x="6451105" y="3269089"/>
            <a:ext cx="2477820" cy="369332"/>
          </a:xfrm>
          <a:prstGeom prst="rect">
            <a:avLst/>
          </a:prstGeom>
          <a:noFill/>
        </p:spPr>
        <p:txBody>
          <a:bodyPr wrap="square" rtlCol="0">
            <a:spAutoFit/>
          </a:bodyPr>
          <a:lstStyle/>
          <a:p>
            <a:r>
              <a:rPr kumimoji="1" lang="en-US" altLang="zh-CN" b="1" dirty="0" err="1">
                <a:solidFill>
                  <a:srgbClr val="FF0000"/>
                </a:solidFill>
                <a:latin typeface="Times New Roman" panose="02020603050405020304" pitchFamily="18" charset="0"/>
                <a:cs typeface="Times New Roman" panose="02020603050405020304" pitchFamily="18" charset="0"/>
              </a:rPr>
              <a:t>LLaVA</a:t>
            </a:r>
            <a:r>
              <a:rPr kumimoji="1" lang="en-US" altLang="zh-CN" b="1" dirty="0">
                <a:solidFill>
                  <a:srgbClr val="FF0000"/>
                </a:solidFill>
                <a:latin typeface="Times New Roman" panose="02020603050405020304" pitchFamily="18" charset="0"/>
                <a:cs typeface="Times New Roman" panose="02020603050405020304" pitchFamily="18" charset="0"/>
              </a:rPr>
              <a:t>, miniGPT-4 </a:t>
            </a:r>
            <a:endParaRPr kumimoji="1"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45" name="文本框 44">
            <a:extLst>
              <a:ext uri="{FF2B5EF4-FFF2-40B4-BE49-F238E27FC236}">
                <a16:creationId xmlns:a16="http://schemas.microsoft.com/office/drawing/2014/main" id="{868F3659-BD0A-E8BC-DB2F-4B4E0CD91B6A}"/>
              </a:ext>
            </a:extLst>
          </p:cNvPr>
          <p:cNvSpPr txBox="1"/>
          <p:nvPr/>
        </p:nvSpPr>
        <p:spPr>
          <a:xfrm>
            <a:off x="9417213" y="2361154"/>
            <a:ext cx="2617694" cy="369332"/>
          </a:xfrm>
          <a:prstGeom prst="rect">
            <a:avLst/>
          </a:prstGeom>
          <a:noFill/>
        </p:spPr>
        <p:txBody>
          <a:bodyPr wrap="square" rtlCol="0">
            <a:spAutoFit/>
          </a:bodyPr>
          <a:lstStyle/>
          <a:p>
            <a:r>
              <a:rPr kumimoji="1" lang="en-US" altLang="zh-CN" b="1" dirty="0">
                <a:solidFill>
                  <a:srgbClr val="FF0000"/>
                </a:solidFill>
                <a:latin typeface="Times New Roman" panose="02020603050405020304" pitchFamily="18" charset="0"/>
                <a:cs typeface="Times New Roman" panose="02020603050405020304" pitchFamily="18" charset="0"/>
              </a:rPr>
              <a:t>Diffusion Based</a:t>
            </a:r>
            <a:endParaRPr kumimoji="1"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46" name="文本框 45">
            <a:extLst>
              <a:ext uri="{FF2B5EF4-FFF2-40B4-BE49-F238E27FC236}">
                <a16:creationId xmlns:a16="http://schemas.microsoft.com/office/drawing/2014/main" id="{CE13704D-3212-3E39-4F40-4F04F399B83C}"/>
              </a:ext>
            </a:extLst>
          </p:cNvPr>
          <p:cNvSpPr txBox="1"/>
          <p:nvPr/>
        </p:nvSpPr>
        <p:spPr>
          <a:xfrm>
            <a:off x="9417213" y="2696457"/>
            <a:ext cx="2280841" cy="369332"/>
          </a:xfrm>
          <a:prstGeom prst="rect">
            <a:avLst/>
          </a:prstGeom>
          <a:noFill/>
        </p:spPr>
        <p:txBody>
          <a:bodyPr wrap="square" rtlCol="0">
            <a:spAutoFit/>
          </a:bodyPr>
          <a:lstStyle/>
          <a:p>
            <a:r>
              <a:rPr kumimoji="1" lang="en-US" altLang="zh-CN" b="1" dirty="0">
                <a:solidFill>
                  <a:srgbClr val="FF0000"/>
                </a:solidFill>
                <a:latin typeface="Times New Roman" panose="02020603050405020304" pitchFamily="18" charset="0"/>
                <a:cs typeface="Times New Roman" panose="02020603050405020304" pitchFamily="18" charset="0"/>
              </a:rPr>
              <a:t>Continuous/Discrete</a:t>
            </a:r>
            <a:endParaRPr kumimoji="1"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47" name="文本框 46">
            <a:extLst>
              <a:ext uri="{FF2B5EF4-FFF2-40B4-BE49-F238E27FC236}">
                <a16:creationId xmlns:a16="http://schemas.microsoft.com/office/drawing/2014/main" id="{8BF450BF-CC1E-85BE-70C6-A04B55B7943B}"/>
              </a:ext>
            </a:extLst>
          </p:cNvPr>
          <p:cNvSpPr txBox="1"/>
          <p:nvPr/>
        </p:nvSpPr>
        <p:spPr>
          <a:xfrm>
            <a:off x="9442905" y="3084423"/>
            <a:ext cx="1970215" cy="369332"/>
          </a:xfrm>
          <a:prstGeom prst="rect">
            <a:avLst/>
          </a:prstGeom>
          <a:noFill/>
        </p:spPr>
        <p:txBody>
          <a:bodyPr wrap="square" rtlCol="0">
            <a:spAutoFit/>
          </a:bodyPr>
          <a:lstStyle/>
          <a:p>
            <a:r>
              <a:rPr kumimoji="1" lang="en-US" altLang="zh-CN" b="1" dirty="0">
                <a:solidFill>
                  <a:srgbClr val="FF0000"/>
                </a:solidFill>
                <a:latin typeface="Times New Roman" panose="02020603050405020304" pitchFamily="18" charset="0"/>
                <a:cs typeface="Times New Roman" panose="02020603050405020304" pitchFamily="18" charset="0"/>
              </a:rPr>
              <a:t>VAE/VQ-VAE</a:t>
            </a:r>
            <a:endParaRPr kumimoji="1"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48" name="文本框 47">
            <a:extLst>
              <a:ext uri="{FF2B5EF4-FFF2-40B4-BE49-F238E27FC236}">
                <a16:creationId xmlns:a16="http://schemas.microsoft.com/office/drawing/2014/main" id="{FE18424D-1647-DC5D-AF33-2737D9FD4EA3}"/>
              </a:ext>
            </a:extLst>
          </p:cNvPr>
          <p:cNvSpPr txBox="1"/>
          <p:nvPr/>
        </p:nvSpPr>
        <p:spPr>
          <a:xfrm>
            <a:off x="6458896" y="2709675"/>
            <a:ext cx="2714388" cy="369332"/>
          </a:xfrm>
          <a:prstGeom prst="rect">
            <a:avLst/>
          </a:prstGeom>
          <a:noFill/>
        </p:spPr>
        <p:txBody>
          <a:bodyPr wrap="square" rtlCol="0">
            <a:spAutoFit/>
          </a:bodyPr>
          <a:lstStyle/>
          <a:p>
            <a:r>
              <a:rPr kumimoji="1" lang="en-US" altLang="zh-CN" b="1" dirty="0">
                <a:solidFill>
                  <a:srgbClr val="FF0000"/>
                </a:solidFill>
                <a:latin typeface="Times New Roman" panose="02020603050405020304" pitchFamily="18" charset="0"/>
                <a:cs typeface="Times New Roman" panose="02020603050405020304" pitchFamily="18" charset="0"/>
              </a:rPr>
              <a:t>Features Projecting</a:t>
            </a:r>
            <a:endParaRPr kumimoji="1" lang="zh-CN" altLang="en-US" b="1" dirty="0">
              <a:solidFill>
                <a:srgbClr val="FF0000"/>
              </a:solidFill>
              <a:latin typeface="Times New Roman" panose="02020603050405020304" pitchFamily="18" charset="0"/>
              <a:cs typeface="Times New Roman" panose="02020603050405020304" pitchFamily="18" charset="0"/>
            </a:endParaRPr>
          </a:p>
        </p:txBody>
      </p:sp>
      <p:cxnSp>
        <p:nvCxnSpPr>
          <p:cNvPr id="54" name="直接箭头连接符 53">
            <a:extLst>
              <a:ext uri="{FF2B5EF4-FFF2-40B4-BE49-F238E27FC236}">
                <a16:creationId xmlns:a16="http://schemas.microsoft.com/office/drawing/2014/main" id="{C1D32E99-8C14-1310-4E84-218D37230326}"/>
              </a:ext>
            </a:extLst>
          </p:cNvPr>
          <p:cNvCxnSpPr>
            <a:stCxn id="35" idx="3"/>
            <a:endCxn id="36" idx="1"/>
          </p:cNvCxnSpPr>
          <p:nvPr/>
        </p:nvCxnSpPr>
        <p:spPr>
          <a:xfrm flipV="1">
            <a:off x="8562132" y="2175351"/>
            <a:ext cx="1366079" cy="1727"/>
          </a:xfrm>
          <a:prstGeom prst="straightConnector1">
            <a:avLst/>
          </a:prstGeom>
          <a:ln>
            <a:solidFill>
              <a:srgbClr val="FF0000"/>
            </a:solidFill>
            <a:headEnd type="triangle"/>
            <a:tailEnd type="triangle"/>
          </a:ln>
        </p:spPr>
        <p:style>
          <a:lnRef idx="3">
            <a:schemeClr val="dk1"/>
          </a:lnRef>
          <a:fillRef idx="0">
            <a:schemeClr val="dk1"/>
          </a:fillRef>
          <a:effectRef idx="2">
            <a:schemeClr val="dk1"/>
          </a:effectRef>
          <a:fontRef idx="minor">
            <a:schemeClr val="tx1"/>
          </a:fontRef>
        </p:style>
      </p:cxnSp>
      <p:pic>
        <p:nvPicPr>
          <p:cNvPr id="56" name="图片 55">
            <a:extLst>
              <a:ext uri="{FF2B5EF4-FFF2-40B4-BE49-F238E27FC236}">
                <a16:creationId xmlns:a16="http://schemas.microsoft.com/office/drawing/2014/main" id="{F49F8DD2-21F0-3CA6-5322-CBEED98EBF8B}"/>
              </a:ext>
            </a:extLst>
          </p:cNvPr>
          <p:cNvPicPr>
            <a:picLocks noChangeAspect="1"/>
          </p:cNvPicPr>
          <p:nvPr/>
        </p:nvPicPr>
        <p:blipFill>
          <a:blip r:embed="rId5"/>
          <a:stretch>
            <a:fillRect/>
          </a:stretch>
        </p:blipFill>
        <p:spPr>
          <a:xfrm>
            <a:off x="5989083" y="4024027"/>
            <a:ext cx="5879684" cy="1728508"/>
          </a:xfrm>
          <a:prstGeom prst="rect">
            <a:avLst/>
          </a:prstGeom>
        </p:spPr>
      </p:pic>
      <p:sp>
        <p:nvSpPr>
          <p:cNvPr id="57" name="文本框 56">
            <a:extLst>
              <a:ext uri="{FF2B5EF4-FFF2-40B4-BE49-F238E27FC236}">
                <a16:creationId xmlns:a16="http://schemas.microsoft.com/office/drawing/2014/main" id="{458789BD-B561-0226-32F1-AD2735428A7D}"/>
              </a:ext>
            </a:extLst>
          </p:cNvPr>
          <p:cNvSpPr txBox="1"/>
          <p:nvPr/>
        </p:nvSpPr>
        <p:spPr>
          <a:xfrm>
            <a:off x="8991569" y="3426938"/>
            <a:ext cx="2714388" cy="369332"/>
          </a:xfrm>
          <a:prstGeom prst="rect">
            <a:avLst/>
          </a:prstGeom>
          <a:noFill/>
        </p:spPr>
        <p:txBody>
          <a:bodyPr wrap="square" rtlCol="0">
            <a:spAutoFit/>
          </a:bodyPr>
          <a:lstStyle/>
          <a:p>
            <a:r>
              <a:rPr kumimoji="1" lang="en-US" altLang="zh-CN" b="1" dirty="0">
                <a:solidFill>
                  <a:srgbClr val="FF0000"/>
                </a:solidFill>
                <a:latin typeface="Times New Roman" panose="02020603050405020304" pitchFamily="18" charset="0"/>
                <a:cs typeface="Times New Roman" panose="02020603050405020304" pitchFamily="18" charset="0"/>
              </a:rPr>
              <a:t>Stable Diffusion3/ D3PMs</a:t>
            </a:r>
            <a:endParaRPr kumimoji="1" lang="zh-CN" altLang="en-US"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7823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subTnLst>
                                    <p:animClr clrSpc="rgb" dir="cw">
                                      <p:cBhvr override="childStyle">
                                        <p:cTn dur="1" fill="hold" display="0" masterRel="nextClick" afterEffect="1"/>
                                        <p:tgtEl>
                                          <p:spTgt spid="38"/>
                                        </p:tgtEl>
                                        <p:attrNameLst>
                                          <p:attrName>ppt_c</p:attrName>
                                        </p:attrNameLst>
                                      </p:cBhvr>
                                      <p:to>
                                        <a:schemeClr val="tx1"/>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subTnLst>
                                    <p:animClr clrSpc="rgb" dir="cw">
                                      <p:cBhvr override="childStyle">
                                        <p:cTn dur="1" fill="hold" display="0" masterRel="nextClick" afterEffect="1"/>
                                        <p:tgtEl>
                                          <p:spTgt spid="48"/>
                                        </p:tgtEl>
                                        <p:attrNameLst>
                                          <p:attrName>ppt_c</p:attrName>
                                        </p:attrNameLst>
                                      </p:cBhvr>
                                      <p:to>
                                        <a:schemeClr val="tx1"/>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subTnLst>
                                    <p:animClr clrSpc="rgb" dir="cw">
                                      <p:cBhvr override="childStyle">
                                        <p:cTn dur="1" fill="hold" display="0" masterRel="nextClick" afterEffect="1"/>
                                        <p:tgtEl>
                                          <p:spTgt spid="41"/>
                                        </p:tgtEl>
                                        <p:attrNameLst>
                                          <p:attrName>ppt_c</p:attrName>
                                        </p:attrNameLst>
                                      </p:cBhvr>
                                      <p:to>
                                        <a:schemeClr val="tx1"/>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subTnLst>
                                    <p:animClr clrSpc="rgb" dir="cw">
                                      <p:cBhvr override="childStyle">
                                        <p:cTn dur="1" fill="hold" display="0" masterRel="nextClick" afterEffect="1"/>
                                        <p:tgtEl>
                                          <p:spTgt spid="45"/>
                                        </p:tgtEl>
                                        <p:attrNameLst>
                                          <p:attrName>ppt_c</p:attrName>
                                        </p:attrNameLst>
                                      </p:cBhvr>
                                      <p:to>
                                        <a:schemeClr val="tx1"/>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subTnLst>
                                    <p:animClr clrSpc="rgb" dir="cw">
                                      <p:cBhvr override="childStyle">
                                        <p:cTn dur="1" fill="hold" display="0" masterRel="nextClick" afterEffect="1"/>
                                        <p:tgtEl>
                                          <p:spTgt spid="46"/>
                                        </p:tgtEl>
                                        <p:attrNameLst>
                                          <p:attrName>ppt_c</p:attrName>
                                        </p:attrNameLst>
                                      </p:cBhvr>
                                      <p:to>
                                        <a:schemeClr val="tx1"/>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subTnLst>
                                    <p:animClr clrSpc="rgb" dir="cw">
                                      <p:cBhvr override="childStyle">
                                        <p:cTn dur="1" fill="hold" display="0" masterRel="nextClick" afterEffect="1"/>
                                        <p:tgtEl>
                                          <p:spTgt spid="47"/>
                                        </p:tgtEl>
                                        <p:attrNameLst>
                                          <p:attrName>ppt_c</p:attrName>
                                        </p:attrNameLst>
                                      </p:cBhvr>
                                      <p:to>
                                        <a:schemeClr val="tx1"/>
                                      </p:to>
                                    </p:animClr>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subTnLst>
                                    <p:animClr clrSpc="rgb" dir="cw">
                                      <p:cBhvr override="childStyle">
                                        <p:cTn dur="1" fill="hold" display="0" masterRel="nextClick" afterEffect="1"/>
                                        <p:tgtEl>
                                          <p:spTgt spid="57"/>
                                        </p:tgtEl>
                                        <p:attrNameLst>
                                          <p:attrName>ppt_c</p:attrName>
                                        </p:attrNameLst>
                                      </p:cBhvr>
                                      <p:to>
                                        <a:schemeClr val="tx1"/>
                                      </p:to>
                                    </p:animClr>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1" grpId="0"/>
      <p:bldP spid="45" grpId="0"/>
      <p:bldP spid="46" grpId="0"/>
      <p:bldP spid="47" grpId="0"/>
      <p:bldP spid="48" grpId="0"/>
      <p:bldP spid="5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7C09F-9436-A312-FA90-207F8C9C8A51}"/>
              </a:ext>
            </a:extLst>
          </p:cNvPr>
          <p:cNvSpPr>
            <a:spLocks noGrp="1"/>
          </p:cNvSpPr>
          <p:nvPr>
            <p:ph type="title"/>
          </p:nvPr>
        </p:nvSpPr>
        <p:spPr>
          <a:xfrm>
            <a:off x="1" y="0"/>
            <a:ext cx="12191999" cy="745217"/>
          </a:xfrm>
        </p:spPr>
        <p:txBody>
          <a:bodyPr/>
          <a:lstStyle/>
          <a:p>
            <a:r>
              <a:rPr lang="en-US" altLang="zh-CN" dirty="0"/>
              <a:t>Introduction</a:t>
            </a:r>
            <a:endParaRPr lang="zh-CN" altLang="en-US" dirty="0"/>
          </a:p>
        </p:txBody>
      </p:sp>
      <p:sp>
        <p:nvSpPr>
          <p:cNvPr id="10" name="页脚占位符 9">
            <a:extLst>
              <a:ext uri="{FF2B5EF4-FFF2-40B4-BE49-F238E27FC236}">
                <a16:creationId xmlns:a16="http://schemas.microsoft.com/office/drawing/2014/main" id="{9EDD29BC-67E8-843C-C18D-DE7E0EA62C5B}"/>
              </a:ext>
            </a:extLst>
          </p:cNvPr>
          <p:cNvSpPr>
            <a:spLocks noGrp="1"/>
          </p:cNvSpPr>
          <p:nvPr>
            <p:ph type="ftr" sz="quarter" idx="11"/>
          </p:nvPr>
        </p:nvSpPr>
        <p:spPr/>
        <p:txBody>
          <a:bodyPr/>
          <a:lstStyle/>
          <a:p>
            <a:r>
              <a:rPr lang="en-US" altLang="zh-CN" dirty="0"/>
              <a:t>ANY2ANY: Trends in Multimodal Models</a:t>
            </a:r>
          </a:p>
        </p:txBody>
      </p:sp>
      <p:sp>
        <p:nvSpPr>
          <p:cNvPr id="11" name="灯片编号占位符 10">
            <a:extLst>
              <a:ext uri="{FF2B5EF4-FFF2-40B4-BE49-F238E27FC236}">
                <a16:creationId xmlns:a16="http://schemas.microsoft.com/office/drawing/2014/main" id="{A9B9FD61-EA01-94AC-2BD8-A4A8275BC91E}"/>
              </a:ext>
            </a:extLst>
          </p:cNvPr>
          <p:cNvSpPr>
            <a:spLocks noGrp="1"/>
          </p:cNvSpPr>
          <p:nvPr>
            <p:ph type="sldNum" sz="quarter" idx="12"/>
          </p:nvPr>
        </p:nvSpPr>
        <p:spPr/>
        <p:txBody>
          <a:bodyPr/>
          <a:lstStyle/>
          <a:p>
            <a:fld id="{962841C3-E4AC-409F-A777-A5E330A67EF9}" type="slidenum">
              <a:rPr lang="zh-CN" altLang="en-US" smtClean="0"/>
              <a:pPr/>
              <a:t>5</a:t>
            </a:fld>
            <a:endParaRPr lang="zh-CN" altLang="en-US" dirty="0"/>
          </a:p>
        </p:txBody>
      </p:sp>
      <p:pic>
        <p:nvPicPr>
          <p:cNvPr id="3" name="图片 2">
            <a:extLst>
              <a:ext uri="{FF2B5EF4-FFF2-40B4-BE49-F238E27FC236}">
                <a16:creationId xmlns:a16="http://schemas.microsoft.com/office/drawing/2014/main" id="{EC5DFE31-9C3C-FC9D-B1B7-89EE70037C44}"/>
              </a:ext>
            </a:extLst>
          </p:cNvPr>
          <p:cNvPicPr>
            <a:picLocks noChangeAspect="1"/>
          </p:cNvPicPr>
          <p:nvPr/>
        </p:nvPicPr>
        <p:blipFill>
          <a:blip r:embed="rId3"/>
          <a:stretch>
            <a:fillRect/>
          </a:stretch>
        </p:blipFill>
        <p:spPr>
          <a:xfrm>
            <a:off x="562683" y="1684752"/>
            <a:ext cx="6785647" cy="38999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4" name="图示 3">
            <a:extLst>
              <a:ext uri="{FF2B5EF4-FFF2-40B4-BE49-F238E27FC236}">
                <a16:creationId xmlns:a16="http://schemas.microsoft.com/office/drawing/2014/main" id="{4D769AA9-2E35-287A-AAF6-244623845906}"/>
              </a:ext>
            </a:extLst>
          </p:cNvPr>
          <p:cNvGraphicFramePr/>
          <p:nvPr>
            <p:extLst>
              <p:ext uri="{D42A27DB-BD31-4B8C-83A1-F6EECF244321}">
                <p14:modId xmlns:p14="http://schemas.microsoft.com/office/powerpoint/2010/main" val="1161613350"/>
              </p:ext>
            </p:extLst>
          </p:nvPr>
        </p:nvGraphicFramePr>
        <p:xfrm>
          <a:off x="7607581" y="523380"/>
          <a:ext cx="4067271" cy="29219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文本框 4">
            <a:extLst>
              <a:ext uri="{FF2B5EF4-FFF2-40B4-BE49-F238E27FC236}">
                <a16:creationId xmlns:a16="http://schemas.microsoft.com/office/drawing/2014/main" id="{C53C3F85-19C1-1AFA-745C-2B6FCD592340}"/>
              </a:ext>
            </a:extLst>
          </p:cNvPr>
          <p:cNvSpPr txBox="1"/>
          <p:nvPr/>
        </p:nvSpPr>
        <p:spPr>
          <a:xfrm>
            <a:off x="358228" y="5839194"/>
            <a:ext cx="7568015" cy="338554"/>
          </a:xfrm>
          <a:prstGeom prst="rect">
            <a:avLst/>
          </a:prstGeom>
          <a:noFill/>
        </p:spPr>
        <p:txBody>
          <a:bodyPr wrap="square" rtlCol="0">
            <a:spAutoFit/>
          </a:bodyPr>
          <a:lstStyle/>
          <a:p>
            <a:r>
              <a:rPr lang="en-US" altLang="zh-CN" sz="1600" i="1" dirty="0">
                <a:solidFill>
                  <a:srgbClr val="000000"/>
                </a:solidFill>
                <a:latin typeface="Times New Roman" panose="02020603050405020304" pitchFamily="18" charset="0"/>
                <a:cs typeface="Times New Roman" panose="02020603050405020304" pitchFamily="18" charset="0"/>
              </a:rPr>
              <a:t>Show-o: One single transformer to unify multimodal understanding and generation</a:t>
            </a:r>
            <a:endParaRPr lang="zh-CN" altLang="en-US" sz="1600" i="1" dirty="0">
              <a:solidFill>
                <a:srgbClr val="000000"/>
              </a:solidFill>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D0BDC549-5359-F8C6-70B7-8F1FD9EF584E}"/>
              </a:ext>
            </a:extLst>
          </p:cNvPr>
          <p:cNvSpPr txBox="1"/>
          <p:nvPr/>
        </p:nvSpPr>
        <p:spPr>
          <a:xfrm>
            <a:off x="7644556" y="3544925"/>
            <a:ext cx="2257833" cy="1200329"/>
          </a:xfrm>
          <a:prstGeom prst="rect">
            <a:avLst/>
          </a:prstGeom>
          <a:noFill/>
        </p:spPr>
        <p:txBody>
          <a:bodyPr wrap="square">
            <a:spAutoFit/>
          </a:bodyPr>
          <a:lstStyle/>
          <a:p>
            <a:r>
              <a:rPr lang="en-US" altLang="zh-CN" b="1" dirty="0">
                <a:solidFill>
                  <a:srgbClr val="00B050"/>
                </a:solidFill>
              </a:rPr>
              <a:t>flexible sampling </a:t>
            </a:r>
          </a:p>
          <a:p>
            <a:r>
              <a:rPr lang="en-US" altLang="zh-CN" b="1" dirty="0">
                <a:solidFill>
                  <a:srgbClr val="00B050"/>
                </a:solidFill>
              </a:rPr>
              <a:t>generating diverse</a:t>
            </a:r>
          </a:p>
          <a:p>
            <a:r>
              <a:rPr lang="en-US" altLang="zh-CN" b="1" dirty="0">
                <a:solidFill>
                  <a:srgbClr val="00B050"/>
                </a:solidFill>
              </a:rPr>
              <a:t>detailed images</a:t>
            </a:r>
          </a:p>
          <a:p>
            <a:r>
              <a:rPr lang="en-US" altLang="zh-CN" b="1" dirty="0">
                <a:solidFill>
                  <a:srgbClr val="00B050"/>
                </a:solidFill>
              </a:rPr>
              <a:t>Different loss</a:t>
            </a:r>
            <a:endParaRPr lang="zh-CN" altLang="en-US" b="1" dirty="0">
              <a:solidFill>
                <a:srgbClr val="00B050"/>
              </a:solidFill>
            </a:endParaRPr>
          </a:p>
        </p:txBody>
      </p:sp>
      <p:cxnSp>
        <p:nvCxnSpPr>
          <p:cNvPr id="13" name="直接箭头连接符 12">
            <a:extLst>
              <a:ext uri="{FF2B5EF4-FFF2-40B4-BE49-F238E27FC236}">
                <a16:creationId xmlns:a16="http://schemas.microsoft.com/office/drawing/2014/main" id="{C4C63C54-165A-8C9A-1FC7-845449402EB0}"/>
              </a:ext>
            </a:extLst>
          </p:cNvPr>
          <p:cNvCxnSpPr>
            <a:cxnSpLocks/>
            <a:endCxn id="8" idx="0"/>
          </p:cNvCxnSpPr>
          <p:nvPr/>
        </p:nvCxnSpPr>
        <p:spPr>
          <a:xfrm>
            <a:off x="6886169" y="2357505"/>
            <a:ext cx="1887304" cy="1187420"/>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16" name="文本框 15">
            <a:extLst>
              <a:ext uri="{FF2B5EF4-FFF2-40B4-BE49-F238E27FC236}">
                <a16:creationId xmlns:a16="http://schemas.microsoft.com/office/drawing/2014/main" id="{B392979A-0FF4-FB6A-087B-A453ACD44D4B}"/>
              </a:ext>
            </a:extLst>
          </p:cNvPr>
          <p:cNvSpPr txBox="1"/>
          <p:nvPr/>
        </p:nvSpPr>
        <p:spPr>
          <a:xfrm>
            <a:off x="9484121" y="4801638"/>
            <a:ext cx="2257833" cy="1200329"/>
          </a:xfrm>
          <a:prstGeom prst="rect">
            <a:avLst/>
          </a:prstGeom>
          <a:noFill/>
        </p:spPr>
        <p:txBody>
          <a:bodyPr wrap="square">
            <a:spAutoFit/>
          </a:bodyPr>
          <a:lstStyle/>
          <a:p>
            <a:r>
              <a:rPr lang="en-US" altLang="zh-CN" b="1" dirty="0">
                <a:solidFill>
                  <a:srgbClr val="0070C0"/>
                </a:solidFill>
              </a:rPr>
              <a:t>codebook token</a:t>
            </a:r>
          </a:p>
          <a:p>
            <a:r>
              <a:rPr lang="en-US" altLang="zh-CN" b="1" dirty="0">
                <a:solidFill>
                  <a:srgbClr val="0070C0"/>
                </a:solidFill>
              </a:rPr>
              <a:t>symbolic tasks</a:t>
            </a:r>
          </a:p>
          <a:p>
            <a:r>
              <a:rPr lang="en-US" altLang="zh-CN" b="1" dirty="0">
                <a:solidFill>
                  <a:srgbClr val="0070C0"/>
                </a:solidFill>
              </a:rPr>
              <a:t>structured images</a:t>
            </a:r>
          </a:p>
          <a:p>
            <a:r>
              <a:rPr lang="en-US" altLang="zh-CN" b="1" dirty="0">
                <a:solidFill>
                  <a:srgbClr val="0070C0"/>
                </a:solidFill>
              </a:rPr>
              <a:t>Same loss</a:t>
            </a:r>
            <a:endParaRPr lang="zh-CN" altLang="en-US" b="1" dirty="0">
              <a:solidFill>
                <a:srgbClr val="0070C0"/>
              </a:solidFill>
            </a:endParaRPr>
          </a:p>
        </p:txBody>
      </p:sp>
      <p:cxnSp>
        <p:nvCxnSpPr>
          <p:cNvPr id="22" name="连接符: 肘形 21">
            <a:extLst>
              <a:ext uri="{FF2B5EF4-FFF2-40B4-BE49-F238E27FC236}">
                <a16:creationId xmlns:a16="http://schemas.microsoft.com/office/drawing/2014/main" id="{E186BE44-29AB-7DEE-7AD9-893081BBFDDB}"/>
              </a:ext>
            </a:extLst>
          </p:cNvPr>
          <p:cNvCxnSpPr>
            <a:cxnSpLocks/>
            <a:endCxn id="16" idx="1"/>
          </p:cNvCxnSpPr>
          <p:nvPr/>
        </p:nvCxnSpPr>
        <p:spPr>
          <a:xfrm>
            <a:off x="6760493" y="2808205"/>
            <a:ext cx="2723628" cy="2593598"/>
          </a:xfrm>
          <a:prstGeom prst="bentConnector3">
            <a:avLst>
              <a:gd name="adj1" fmla="val 2866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pic>
        <p:nvPicPr>
          <p:cNvPr id="1026" name="Picture 2">
            <a:extLst>
              <a:ext uri="{FF2B5EF4-FFF2-40B4-BE49-F238E27FC236}">
                <a16:creationId xmlns:a16="http://schemas.microsoft.com/office/drawing/2014/main" id="{920391DC-E883-D88F-95C7-FD61C39AF95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3688" y="753082"/>
            <a:ext cx="11146083" cy="54714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759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7C09F-9436-A312-FA90-207F8C9C8A51}"/>
              </a:ext>
            </a:extLst>
          </p:cNvPr>
          <p:cNvSpPr>
            <a:spLocks noGrp="1"/>
          </p:cNvSpPr>
          <p:nvPr>
            <p:ph type="title"/>
          </p:nvPr>
        </p:nvSpPr>
        <p:spPr>
          <a:xfrm>
            <a:off x="1" y="0"/>
            <a:ext cx="12191999" cy="745217"/>
          </a:xfrm>
        </p:spPr>
        <p:txBody>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B7959765-21B5-1635-C489-B107D5E72FAA}"/>
              </a:ext>
            </a:extLst>
          </p:cNvPr>
          <p:cNvSpPr>
            <a:spLocks noGrp="1"/>
          </p:cNvSpPr>
          <p:nvPr>
            <p:ph idx="1"/>
          </p:nvPr>
        </p:nvSpPr>
        <p:spPr/>
        <p:txBody>
          <a:bodyPr>
            <a:normAutofit/>
          </a:bodyPr>
          <a:lstStyle/>
          <a:p>
            <a:r>
              <a:rPr lang="en-US" altLang="zh-CN" dirty="0">
                <a:solidFill>
                  <a:srgbClr val="FF0000"/>
                </a:solidFill>
              </a:rPr>
              <a:t>AR Based </a:t>
            </a:r>
          </a:p>
          <a:p>
            <a:pPr lvl="1"/>
            <a:r>
              <a:rPr lang="en-US" altLang="zh-CN" dirty="0"/>
              <a:t>Chameleon</a:t>
            </a:r>
          </a:p>
          <a:p>
            <a:pPr lvl="1"/>
            <a:r>
              <a:rPr lang="en-US" altLang="zh-CN" dirty="0"/>
              <a:t>Emu3</a:t>
            </a:r>
          </a:p>
          <a:p>
            <a:pPr marL="228600" lvl="1">
              <a:spcBef>
                <a:spcPts val="1000"/>
              </a:spcBef>
            </a:pPr>
            <a:r>
              <a:rPr lang="en-US" altLang="zh-CN" sz="2800" dirty="0"/>
              <a:t>AR &amp; Confusion Based</a:t>
            </a:r>
          </a:p>
          <a:p>
            <a:pPr lvl="1"/>
            <a:r>
              <a:rPr lang="en-US" altLang="zh-CN" dirty="0"/>
              <a:t>Transfusion</a:t>
            </a:r>
          </a:p>
          <a:p>
            <a:pPr lvl="1"/>
            <a:r>
              <a:rPr lang="en-US" altLang="zh-CN" dirty="0"/>
              <a:t>Show-o</a:t>
            </a:r>
          </a:p>
        </p:txBody>
      </p:sp>
      <p:sp>
        <p:nvSpPr>
          <p:cNvPr id="5" name="页脚占位符 4">
            <a:extLst>
              <a:ext uri="{FF2B5EF4-FFF2-40B4-BE49-F238E27FC236}">
                <a16:creationId xmlns:a16="http://schemas.microsoft.com/office/drawing/2014/main" id="{16BBCA59-4620-32CB-8C7F-709EC219FFF5}"/>
              </a:ext>
            </a:extLst>
          </p:cNvPr>
          <p:cNvSpPr>
            <a:spLocks noGrp="1"/>
          </p:cNvSpPr>
          <p:nvPr>
            <p:ph type="ftr" sz="quarter" idx="11"/>
          </p:nvPr>
        </p:nvSpPr>
        <p:spPr/>
        <p:txBody>
          <a:bodyPr/>
          <a:lstStyle/>
          <a:p>
            <a:r>
              <a:rPr lang="en-US" altLang="zh-CN" dirty="0"/>
              <a:t>ANY2ANY: Trends in Multimodal Models</a:t>
            </a:r>
          </a:p>
        </p:txBody>
      </p:sp>
      <p:sp>
        <p:nvSpPr>
          <p:cNvPr id="6" name="灯片编号占位符 5">
            <a:extLst>
              <a:ext uri="{FF2B5EF4-FFF2-40B4-BE49-F238E27FC236}">
                <a16:creationId xmlns:a16="http://schemas.microsoft.com/office/drawing/2014/main" id="{746B57F8-F678-3E05-A464-95F730041BEE}"/>
              </a:ext>
            </a:extLst>
          </p:cNvPr>
          <p:cNvSpPr>
            <a:spLocks noGrp="1"/>
          </p:cNvSpPr>
          <p:nvPr>
            <p:ph type="sldNum" sz="quarter" idx="12"/>
          </p:nvPr>
        </p:nvSpPr>
        <p:spPr/>
        <p:txBody>
          <a:bodyPr/>
          <a:lstStyle/>
          <a:p>
            <a:fld id="{962841C3-E4AC-409F-A777-A5E330A67EF9}" type="slidenum">
              <a:rPr lang="zh-CN" altLang="en-US" smtClean="0"/>
              <a:pPr/>
              <a:t>6</a:t>
            </a:fld>
            <a:endParaRPr lang="zh-CN" altLang="en-US" dirty="0"/>
          </a:p>
        </p:txBody>
      </p:sp>
    </p:spTree>
    <p:extLst>
      <p:ext uri="{BB962C8B-B14F-4D97-AF65-F5344CB8AC3E}">
        <p14:creationId xmlns:p14="http://schemas.microsoft.com/office/powerpoint/2010/main" val="1474429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7C09F-9436-A312-FA90-207F8C9C8A51}"/>
              </a:ext>
            </a:extLst>
          </p:cNvPr>
          <p:cNvSpPr>
            <a:spLocks noGrp="1"/>
          </p:cNvSpPr>
          <p:nvPr>
            <p:ph type="title"/>
          </p:nvPr>
        </p:nvSpPr>
        <p:spPr>
          <a:xfrm>
            <a:off x="1" y="0"/>
            <a:ext cx="12191999" cy="745217"/>
          </a:xfrm>
        </p:spPr>
        <p:txBody>
          <a:bodyPr/>
          <a:lstStyle/>
          <a:p>
            <a:r>
              <a:rPr lang="en-US" altLang="zh-CN" dirty="0"/>
              <a:t>Chameleon(META)</a:t>
            </a:r>
            <a:endParaRPr lang="zh-CN" altLang="en-US" dirty="0"/>
          </a:p>
        </p:txBody>
      </p:sp>
      <p:sp>
        <p:nvSpPr>
          <p:cNvPr id="10" name="页脚占位符 9">
            <a:extLst>
              <a:ext uri="{FF2B5EF4-FFF2-40B4-BE49-F238E27FC236}">
                <a16:creationId xmlns:a16="http://schemas.microsoft.com/office/drawing/2014/main" id="{9EDD29BC-67E8-843C-C18D-DE7E0EA62C5B}"/>
              </a:ext>
            </a:extLst>
          </p:cNvPr>
          <p:cNvSpPr>
            <a:spLocks noGrp="1"/>
          </p:cNvSpPr>
          <p:nvPr>
            <p:ph type="ftr" sz="quarter" idx="11"/>
          </p:nvPr>
        </p:nvSpPr>
        <p:spPr/>
        <p:txBody>
          <a:bodyPr/>
          <a:lstStyle/>
          <a:p>
            <a:r>
              <a:rPr lang="en-US" altLang="zh-CN" dirty="0"/>
              <a:t>ANY2ANY: Trends in Multimodal Models</a:t>
            </a:r>
          </a:p>
        </p:txBody>
      </p:sp>
      <p:sp>
        <p:nvSpPr>
          <p:cNvPr id="11" name="灯片编号占位符 10">
            <a:extLst>
              <a:ext uri="{FF2B5EF4-FFF2-40B4-BE49-F238E27FC236}">
                <a16:creationId xmlns:a16="http://schemas.microsoft.com/office/drawing/2014/main" id="{A9B9FD61-EA01-94AC-2BD8-A4A8275BC91E}"/>
              </a:ext>
            </a:extLst>
          </p:cNvPr>
          <p:cNvSpPr>
            <a:spLocks noGrp="1"/>
          </p:cNvSpPr>
          <p:nvPr>
            <p:ph type="sldNum" sz="quarter" idx="12"/>
          </p:nvPr>
        </p:nvSpPr>
        <p:spPr/>
        <p:txBody>
          <a:bodyPr/>
          <a:lstStyle/>
          <a:p>
            <a:fld id="{962841C3-E4AC-409F-A777-A5E330A67EF9}" type="slidenum">
              <a:rPr lang="zh-CN" altLang="en-US" smtClean="0"/>
              <a:pPr/>
              <a:t>7</a:t>
            </a:fld>
            <a:endParaRPr lang="zh-CN" altLang="en-US" dirty="0"/>
          </a:p>
        </p:txBody>
      </p:sp>
      <p:pic>
        <p:nvPicPr>
          <p:cNvPr id="6" name="图片 5">
            <a:extLst>
              <a:ext uri="{FF2B5EF4-FFF2-40B4-BE49-F238E27FC236}">
                <a16:creationId xmlns:a16="http://schemas.microsoft.com/office/drawing/2014/main" id="{627F1F3A-D9C0-F41E-8083-25DE1CDBC847}"/>
              </a:ext>
            </a:extLst>
          </p:cNvPr>
          <p:cNvPicPr>
            <a:picLocks noChangeAspect="1"/>
          </p:cNvPicPr>
          <p:nvPr/>
        </p:nvPicPr>
        <p:blipFill>
          <a:blip r:embed="rId3"/>
          <a:stretch>
            <a:fillRect/>
          </a:stretch>
        </p:blipFill>
        <p:spPr>
          <a:xfrm>
            <a:off x="5320552" y="2863034"/>
            <a:ext cx="6033609" cy="32298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内容占位符 2">
            <a:extLst>
              <a:ext uri="{FF2B5EF4-FFF2-40B4-BE49-F238E27FC236}">
                <a16:creationId xmlns:a16="http://schemas.microsoft.com/office/drawing/2014/main" id="{F52AB55E-D5B9-9325-547B-370C5F554849}"/>
              </a:ext>
            </a:extLst>
          </p:cNvPr>
          <p:cNvSpPr>
            <a:spLocks noGrp="1"/>
          </p:cNvSpPr>
          <p:nvPr>
            <p:ph idx="1"/>
          </p:nvPr>
        </p:nvSpPr>
        <p:spPr>
          <a:xfrm>
            <a:off x="118453" y="979234"/>
            <a:ext cx="4859741" cy="4935993"/>
          </a:xfrm>
        </p:spPr>
        <p:txBody>
          <a:bodyPr/>
          <a:lstStyle/>
          <a:p>
            <a:r>
              <a:rPr lang="en-US" altLang="zh-CN" dirty="0"/>
              <a:t>Arch</a:t>
            </a:r>
          </a:p>
          <a:p>
            <a:pPr lvl="1"/>
            <a:r>
              <a:rPr lang="en-US" altLang="zh-CN" sz="1800" b="1" dirty="0"/>
              <a:t>Early Fusion</a:t>
            </a:r>
            <a:r>
              <a:rPr lang="en-US" altLang="zh-CN" sz="1800" dirty="0"/>
              <a:t>: all modalities are projected into a shared representational space from the start.</a:t>
            </a:r>
          </a:p>
          <a:p>
            <a:pPr marL="457200" lvl="1" indent="0">
              <a:buNone/>
            </a:pPr>
            <a:endParaRPr lang="en-US" altLang="zh-CN" sz="1800" dirty="0"/>
          </a:p>
          <a:p>
            <a:pPr lvl="1"/>
            <a:r>
              <a:rPr lang="en-US" altLang="zh-CN" sz="1800" b="1" dirty="0"/>
              <a:t>Token-Based </a:t>
            </a:r>
            <a:r>
              <a:rPr lang="en-US" altLang="zh-CN" sz="1800" dirty="0"/>
              <a:t>:quantizing images into </a:t>
            </a:r>
            <a:r>
              <a:rPr lang="en-US" altLang="zh-CN" sz="1800" b="1" dirty="0">
                <a:solidFill>
                  <a:srgbClr val="FF0000"/>
                </a:solidFill>
              </a:rPr>
              <a:t>discrete</a:t>
            </a:r>
            <a:r>
              <a:rPr lang="en-US" altLang="zh-CN" sz="1800" dirty="0"/>
              <a:t> tokens, analogous to words in text.</a:t>
            </a:r>
          </a:p>
          <a:p>
            <a:pPr marL="457200" lvl="1" indent="0">
              <a:buNone/>
            </a:pPr>
            <a:r>
              <a:rPr lang="en-US" altLang="zh-CN" sz="1800" dirty="0"/>
              <a:t> </a:t>
            </a:r>
          </a:p>
          <a:p>
            <a:pPr lvl="1"/>
            <a:r>
              <a:rPr lang="en-US" altLang="zh-CN" sz="1800" b="1" dirty="0"/>
              <a:t>End 2 End(Dense)</a:t>
            </a:r>
            <a:r>
              <a:rPr lang="en-US" altLang="zh-CN" sz="1800" dirty="0"/>
              <a:t>:apply the same </a:t>
            </a:r>
            <a:r>
              <a:rPr lang="en-US" altLang="zh-CN" sz="1800" b="1" dirty="0">
                <a:solidFill>
                  <a:srgbClr val="FF0000"/>
                </a:solidFill>
              </a:rPr>
              <a:t>transformer</a:t>
            </a:r>
            <a:r>
              <a:rPr lang="en-US" altLang="zh-CN" sz="1800" dirty="0"/>
              <a:t> architecture, without the need for separate image/text encoders</a:t>
            </a:r>
          </a:p>
          <a:p>
            <a:pPr lvl="1"/>
            <a:endParaRPr lang="en-US" altLang="zh-CN" sz="1800" dirty="0"/>
          </a:p>
        </p:txBody>
      </p:sp>
      <p:pic>
        <p:nvPicPr>
          <p:cNvPr id="7" name="图片 6">
            <a:extLst>
              <a:ext uri="{FF2B5EF4-FFF2-40B4-BE49-F238E27FC236}">
                <a16:creationId xmlns:a16="http://schemas.microsoft.com/office/drawing/2014/main" id="{EA2FA802-CA05-D893-B9A9-FA3B802CB135}"/>
              </a:ext>
            </a:extLst>
          </p:cNvPr>
          <p:cNvPicPr>
            <a:picLocks noChangeAspect="1"/>
          </p:cNvPicPr>
          <p:nvPr/>
        </p:nvPicPr>
        <p:blipFill>
          <a:blip r:embed="rId4"/>
          <a:stretch>
            <a:fillRect/>
          </a:stretch>
        </p:blipFill>
        <p:spPr>
          <a:xfrm>
            <a:off x="6039176" y="931563"/>
            <a:ext cx="4732567" cy="1846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27248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7C09F-9436-A312-FA90-207F8C9C8A51}"/>
              </a:ext>
            </a:extLst>
          </p:cNvPr>
          <p:cNvSpPr>
            <a:spLocks noGrp="1"/>
          </p:cNvSpPr>
          <p:nvPr>
            <p:ph type="title"/>
          </p:nvPr>
        </p:nvSpPr>
        <p:spPr>
          <a:xfrm>
            <a:off x="1" y="0"/>
            <a:ext cx="12191999" cy="745217"/>
          </a:xfrm>
        </p:spPr>
        <p:txBody>
          <a:bodyPr/>
          <a:lstStyle/>
          <a:p>
            <a:r>
              <a:rPr lang="en-US" altLang="zh-CN" dirty="0"/>
              <a:t>Chameleon</a:t>
            </a:r>
            <a:endParaRPr lang="zh-CN" altLang="en-US" dirty="0"/>
          </a:p>
        </p:txBody>
      </p:sp>
      <p:sp>
        <p:nvSpPr>
          <p:cNvPr id="10" name="页脚占位符 9">
            <a:extLst>
              <a:ext uri="{FF2B5EF4-FFF2-40B4-BE49-F238E27FC236}">
                <a16:creationId xmlns:a16="http://schemas.microsoft.com/office/drawing/2014/main" id="{9EDD29BC-67E8-843C-C18D-DE7E0EA62C5B}"/>
              </a:ext>
            </a:extLst>
          </p:cNvPr>
          <p:cNvSpPr>
            <a:spLocks noGrp="1"/>
          </p:cNvSpPr>
          <p:nvPr>
            <p:ph type="ftr" sz="quarter" idx="11"/>
          </p:nvPr>
        </p:nvSpPr>
        <p:spPr/>
        <p:txBody>
          <a:bodyPr/>
          <a:lstStyle/>
          <a:p>
            <a:r>
              <a:rPr lang="en-US" altLang="zh-CN" dirty="0"/>
              <a:t>ANY2ANY: Trends in Multimodal Models</a:t>
            </a:r>
          </a:p>
        </p:txBody>
      </p:sp>
      <p:sp>
        <p:nvSpPr>
          <p:cNvPr id="11" name="灯片编号占位符 10">
            <a:extLst>
              <a:ext uri="{FF2B5EF4-FFF2-40B4-BE49-F238E27FC236}">
                <a16:creationId xmlns:a16="http://schemas.microsoft.com/office/drawing/2014/main" id="{A9B9FD61-EA01-94AC-2BD8-A4A8275BC91E}"/>
              </a:ext>
            </a:extLst>
          </p:cNvPr>
          <p:cNvSpPr>
            <a:spLocks noGrp="1"/>
          </p:cNvSpPr>
          <p:nvPr>
            <p:ph type="sldNum" sz="quarter" idx="12"/>
          </p:nvPr>
        </p:nvSpPr>
        <p:spPr/>
        <p:txBody>
          <a:bodyPr/>
          <a:lstStyle/>
          <a:p>
            <a:fld id="{962841C3-E4AC-409F-A777-A5E330A67EF9}" type="slidenum">
              <a:rPr lang="zh-CN" altLang="en-US" smtClean="0"/>
              <a:pPr/>
              <a:t>8</a:t>
            </a:fld>
            <a:endParaRPr lang="zh-CN" altLang="en-US" dirty="0"/>
          </a:p>
        </p:txBody>
      </p:sp>
      <p:sp>
        <p:nvSpPr>
          <p:cNvPr id="4" name="内容占位符 2">
            <a:extLst>
              <a:ext uri="{FF2B5EF4-FFF2-40B4-BE49-F238E27FC236}">
                <a16:creationId xmlns:a16="http://schemas.microsoft.com/office/drawing/2014/main" id="{F52AB55E-D5B9-9325-547B-370C5F554849}"/>
              </a:ext>
            </a:extLst>
          </p:cNvPr>
          <p:cNvSpPr>
            <a:spLocks noGrp="1"/>
          </p:cNvSpPr>
          <p:nvPr>
            <p:ph idx="1"/>
          </p:nvPr>
        </p:nvSpPr>
        <p:spPr>
          <a:xfrm>
            <a:off x="118453" y="979234"/>
            <a:ext cx="6379329" cy="5150346"/>
          </a:xfrm>
        </p:spPr>
        <p:txBody>
          <a:bodyPr>
            <a:normAutofit/>
          </a:bodyPr>
          <a:lstStyle/>
          <a:p>
            <a:r>
              <a:rPr lang="en-US" altLang="zh-CN" dirty="0"/>
              <a:t>Pre-Training</a:t>
            </a:r>
          </a:p>
          <a:p>
            <a:pPr lvl="1"/>
            <a:r>
              <a:rPr lang="en-US" altLang="zh-CN" sz="1800" dirty="0"/>
              <a:t>Image Tokenization: encodes a 512 ×512 image into 1024 discrete tokens from a codebook of size </a:t>
            </a:r>
            <a:r>
              <a:rPr lang="en-US" altLang="zh-CN" sz="1800" dirty="0">
                <a:solidFill>
                  <a:srgbClr val="FF0000"/>
                </a:solidFill>
              </a:rPr>
              <a:t>8192</a:t>
            </a:r>
          </a:p>
          <a:p>
            <a:pPr lvl="1"/>
            <a:r>
              <a:rPr lang="en-US" altLang="zh-CN" sz="1800" dirty="0"/>
              <a:t>Tokenizer: new BPE</a:t>
            </a:r>
            <a:r>
              <a:rPr lang="en-US" altLang="zh-CN" sz="1200" dirty="0"/>
              <a:t>(Byte Pair Encoding)</a:t>
            </a:r>
            <a:endParaRPr lang="en-US" altLang="zh-CN" sz="1800" dirty="0"/>
          </a:p>
          <a:p>
            <a:pPr lvl="1"/>
            <a:r>
              <a:rPr lang="en-US" altLang="zh-CN" sz="1800" dirty="0"/>
              <a:t>Training Data:(Two Stage)</a:t>
            </a:r>
          </a:p>
          <a:p>
            <a:pPr marL="457200" lvl="1" indent="0">
              <a:buNone/>
            </a:pPr>
            <a:r>
              <a:rPr lang="en-US" altLang="zh-CN" sz="1800" dirty="0"/>
              <a:t>	2.9 trillion text-only tokens</a:t>
            </a:r>
          </a:p>
          <a:p>
            <a:pPr marL="457200" lvl="1" indent="0">
              <a:buNone/>
            </a:pPr>
            <a:r>
              <a:rPr lang="en-US" altLang="zh-CN" sz="1800" dirty="0"/>
              <a:t>	1.5 trillion text-image tokens. </a:t>
            </a:r>
          </a:p>
          <a:p>
            <a:pPr marL="457200" lvl="1" indent="0">
              <a:buNone/>
            </a:pPr>
            <a:r>
              <a:rPr lang="en-US" altLang="zh-CN" sz="1800" dirty="0"/>
              <a:t>	400 billion tokens of interleaved text/image data</a:t>
            </a:r>
          </a:p>
          <a:p>
            <a:pPr marL="228600" lvl="1">
              <a:spcBef>
                <a:spcPts val="1000"/>
              </a:spcBef>
            </a:pPr>
            <a:r>
              <a:rPr lang="en-US" altLang="zh-CN" sz="2800" dirty="0">
                <a:solidFill>
                  <a:srgbClr val="94771E"/>
                </a:solidFill>
              </a:rPr>
              <a:t>Challenge: (mid to late)</a:t>
            </a:r>
          </a:p>
          <a:p>
            <a:pPr lvl="1"/>
            <a:r>
              <a:rPr lang="en-US" altLang="zh-CN" sz="1800" dirty="0"/>
              <a:t>Complex divergences</a:t>
            </a:r>
          </a:p>
          <a:p>
            <a:pPr lvl="1"/>
            <a:r>
              <a:rPr lang="en-US" altLang="zh-CN" sz="1800" dirty="0"/>
              <a:t>Translation invariant property(</a:t>
            </a:r>
            <a:r>
              <a:rPr lang="pl-PL" altLang="zh-CN" sz="1800" dirty="0"/>
              <a:t>softmax(z) = softmax(z + c)</a:t>
            </a:r>
            <a:endParaRPr lang="en-US" altLang="zh-CN" sz="1800" dirty="0"/>
          </a:p>
          <a:p>
            <a:pPr lvl="1">
              <a:lnSpc>
                <a:spcPct val="130000"/>
              </a:lnSpc>
            </a:pPr>
            <a:r>
              <a:rPr lang="en-US" altLang="zh-CN" sz="1800" dirty="0"/>
              <a:t>Competition among modalities(Shared weights)</a:t>
            </a:r>
          </a:p>
        </p:txBody>
      </p:sp>
      <p:pic>
        <p:nvPicPr>
          <p:cNvPr id="22" name="图片 21">
            <a:extLst>
              <a:ext uri="{FF2B5EF4-FFF2-40B4-BE49-F238E27FC236}">
                <a16:creationId xmlns:a16="http://schemas.microsoft.com/office/drawing/2014/main" id="{0655571A-C185-D3E5-83FD-AC4CF056262F}"/>
              </a:ext>
            </a:extLst>
          </p:cNvPr>
          <p:cNvPicPr>
            <a:picLocks noChangeAspect="1"/>
          </p:cNvPicPr>
          <p:nvPr/>
        </p:nvPicPr>
        <p:blipFill>
          <a:blip r:embed="rId3"/>
          <a:stretch>
            <a:fillRect/>
          </a:stretch>
        </p:blipFill>
        <p:spPr>
          <a:xfrm>
            <a:off x="6403689" y="902710"/>
            <a:ext cx="4135746" cy="4892348"/>
          </a:xfrm>
          <a:prstGeom prst="rect">
            <a:avLst/>
          </a:prstGeom>
        </p:spPr>
      </p:pic>
    </p:spTree>
    <p:extLst>
      <p:ext uri="{BB962C8B-B14F-4D97-AF65-F5344CB8AC3E}">
        <p14:creationId xmlns:p14="http://schemas.microsoft.com/office/powerpoint/2010/main" val="277747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2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C9D94AF-DA2F-68F4-5B14-55124853589D}"/>
              </a:ext>
            </a:extLst>
          </p:cNvPr>
          <p:cNvPicPr>
            <a:picLocks noChangeAspect="1"/>
          </p:cNvPicPr>
          <p:nvPr/>
        </p:nvPicPr>
        <p:blipFill>
          <a:blip r:embed="rId3"/>
          <a:stretch>
            <a:fillRect/>
          </a:stretch>
        </p:blipFill>
        <p:spPr>
          <a:xfrm>
            <a:off x="256020" y="4249699"/>
            <a:ext cx="6304107" cy="2247704"/>
          </a:xfrm>
          <a:prstGeom prst="rect">
            <a:avLst/>
          </a:prstGeom>
        </p:spPr>
      </p:pic>
      <p:sp>
        <p:nvSpPr>
          <p:cNvPr id="2" name="标题 1">
            <a:extLst>
              <a:ext uri="{FF2B5EF4-FFF2-40B4-BE49-F238E27FC236}">
                <a16:creationId xmlns:a16="http://schemas.microsoft.com/office/drawing/2014/main" id="{0917C09F-9436-A312-FA90-207F8C9C8A51}"/>
              </a:ext>
            </a:extLst>
          </p:cNvPr>
          <p:cNvSpPr>
            <a:spLocks noGrp="1"/>
          </p:cNvSpPr>
          <p:nvPr>
            <p:ph type="title"/>
          </p:nvPr>
        </p:nvSpPr>
        <p:spPr>
          <a:xfrm>
            <a:off x="1" y="0"/>
            <a:ext cx="12191999" cy="745217"/>
          </a:xfrm>
        </p:spPr>
        <p:txBody>
          <a:bodyPr/>
          <a:lstStyle/>
          <a:p>
            <a:r>
              <a:rPr lang="en-US" altLang="zh-CN" dirty="0"/>
              <a:t>Chameleon</a:t>
            </a:r>
            <a:endParaRPr lang="zh-CN" altLang="en-US" dirty="0"/>
          </a:p>
        </p:txBody>
      </p:sp>
      <p:sp>
        <p:nvSpPr>
          <p:cNvPr id="10" name="页脚占位符 9">
            <a:extLst>
              <a:ext uri="{FF2B5EF4-FFF2-40B4-BE49-F238E27FC236}">
                <a16:creationId xmlns:a16="http://schemas.microsoft.com/office/drawing/2014/main" id="{9EDD29BC-67E8-843C-C18D-DE7E0EA62C5B}"/>
              </a:ext>
            </a:extLst>
          </p:cNvPr>
          <p:cNvSpPr>
            <a:spLocks noGrp="1"/>
          </p:cNvSpPr>
          <p:nvPr>
            <p:ph type="ftr" sz="quarter" idx="11"/>
          </p:nvPr>
        </p:nvSpPr>
        <p:spPr/>
        <p:txBody>
          <a:bodyPr/>
          <a:lstStyle/>
          <a:p>
            <a:r>
              <a:rPr lang="en-US" altLang="zh-CN" dirty="0"/>
              <a:t>ANY2ANY: Trends in Multimodal Models</a:t>
            </a:r>
          </a:p>
        </p:txBody>
      </p:sp>
      <p:sp>
        <p:nvSpPr>
          <p:cNvPr id="11" name="灯片编号占位符 10">
            <a:extLst>
              <a:ext uri="{FF2B5EF4-FFF2-40B4-BE49-F238E27FC236}">
                <a16:creationId xmlns:a16="http://schemas.microsoft.com/office/drawing/2014/main" id="{A9B9FD61-EA01-94AC-2BD8-A4A8275BC91E}"/>
              </a:ext>
            </a:extLst>
          </p:cNvPr>
          <p:cNvSpPr>
            <a:spLocks noGrp="1"/>
          </p:cNvSpPr>
          <p:nvPr>
            <p:ph type="sldNum" sz="quarter" idx="12"/>
          </p:nvPr>
        </p:nvSpPr>
        <p:spPr/>
        <p:txBody>
          <a:bodyPr/>
          <a:lstStyle/>
          <a:p>
            <a:fld id="{962841C3-E4AC-409F-A777-A5E330A67EF9}" type="slidenum">
              <a:rPr lang="zh-CN" altLang="en-US" smtClean="0"/>
              <a:pPr/>
              <a:t>9</a:t>
            </a:fld>
            <a:endParaRPr lang="zh-CN" altLang="en-US" dirty="0"/>
          </a:p>
        </p:txBody>
      </p:sp>
      <p:sp>
        <p:nvSpPr>
          <p:cNvPr id="4" name="内容占位符 2">
            <a:extLst>
              <a:ext uri="{FF2B5EF4-FFF2-40B4-BE49-F238E27FC236}">
                <a16:creationId xmlns:a16="http://schemas.microsoft.com/office/drawing/2014/main" id="{F52AB55E-D5B9-9325-547B-370C5F554849}"/>
              </a:ext>
            </a:extLst>
          </p:cNvPr>
          <p:cNvSpPr>
            <a:spLocks noGrp="1"/>
          </p:cNvSpPr>
          <p:nvPr>
            <p:ph idx="1"/>
          </p:nvPr>
        </p:nvSpPr>
        <p:spPr>
          <a:xfrm>
            <a:off x="6722935" y="875227"/>
            <a:ext cx="4859741" cy="3969793"/>
          </a:xfrm>
        </p:spPr>
        <p:txBody>
          <a:bodyPr>
            <a:normAutofit fontScale="92500" lnSpcReduction="10000"/>
          </a:bodyPr>
          <a:lstStyle/>
          <a:p>
            <a:r>
              <a:rPr lang="en-US" altLang="zh-CN" dirty="0"/>
              <a:t>Stability</a:t>
            </a:r>
          </a:p>
          <a:p>
            <a:r>
              <a:rPr lang="en-US" altLang="zh-CN" sz="1800" dirty="0">
                <a:solidFill>
                  <a:schemeClr val="tx1"/>
                </a:solidFill>
              </a:rPr>
              <a:t>Query-Key Normalization (QK-Norm)</a:t>
            </a:r>
            <a:r>
              <a:rPr lang="zh-CN" altLang="en-US" sz="1800" dirty="0">
                <a:solidFill>
                  <a:schemeClr val="tx1"/>
                </a:solidFill>
              </a:rPr>
              <a:t> </a:t>
            </a:r>
            <a:endParaRPr lang="en-US" altLang="zh-CN" sz="1800" dirty="0">
              <a:solidFill>
                <a:schemeClr val="tx1"/>
              </a:solidFill>
            </a:endParaRPr>
          </a:p>
          <a:p>
            <a:r>
              <a:rPr lang="en-US" altLang="zh-CN" sz="1800" dirty="0">
                <a:solidFill>
                  <a:schemeClr val="tx1"/>
                </a:solidFill>
              </a:rPr>
              <a:t>Re-ordering of Norms</a:t>
            </a:r>
          </a:p>
          <a:p>
            <a:r>
              <a:rPr lang="en-US" altLang="zh-CN" sz="1800" dirty="0">
                <a:solidFill>
                  <a:schemeClr val="tx1"/>
                </a:solidFill>
              </a:rPr>
              <a:t>z-loss regularization</a:t>
            </a:r>
          </a:p>
          <a:p>
            <a:r>
              <a:rPr lang="en-US" altLang="zh-CN" sz="1800" dirty="0">
                <a:solidFill>
                  <a:schemeClr val="tx1"/>
                </a:solidFill>
              </a:rPr>
              <a:t>Data balance</a:t>
            </a:r>
          </a:p>
          <a:p>
            <a:r>
              <a:rPr lang="en-US" altLang="zh-CN" dirty="0"/>
              <a:t>Inference</a:t>
            </a:r>
          </a:p>
          <a:p>
            <a:r>
              <a:rPr lang="en-US" altLang="zh-CN" sz="1800" dirty="0">
                <a:solidFill>
                  <a:schemeClr val="tx1"/>
                </a:solidFill>
              </a:rPr>
              <a:t>Autoregressive Generation</a:t>
            </a:r>
          </a:p>
          <a:p>
            <a:r>
              <a:rPr lang="en-US" altLang="zh-CN" sz="1800" dirty="0">
                <a:solidFill>
                  <a:schemeClr val="tx1"/>
                </a:solidFill>
              </a:rPr>
              <a:t>Masking for Modality-Constrained Generation</a:t>
            </a:r>
          </a:p>
          <a:p>
            <a:r>
              <a:rPr lang="en-US" altLang="zh-CN" sz="1800" dirty="0">
                <a:solidFill>
                  <a:schemeClr val="tx1"/>
                </a:solidFill>
              </a:rPr>
              <a:t>Fixed-Sized Text Units</a:t>
            </a:r>
            <a:endParaRPr lang="zh-CN" altLang="en-US" sz="1800" dirty="0">
              <a:solidFill>
                <a:schemeClr val="tx1"/>
              </a:solidFill>
            </a:endParaRPr>
          </a:p>
        </p:txBody>
      </p:sp>
      <p:pic>
        <p:nvPicPr>
          <p:cNvPr id="15" name="图片 14">
            <a:extLst>
              <a:ext uri="{FF2B5EF4-FFF2-40B4-BE49-F238E27FC236}">
                <a16:creationId xmlns:a16="http://schemas.microsoft.com/office/drawing/2014/main" id="{18162E14-632E-DD3B-5E6E-4FC530A93907}"/>
              </a:ext>
            </a:extLst>
          </p:cNvPr>
          <p:cNvPicPr>
            <a:picLocks noChangeAspect="1"/>
          </p:cNvPicPr>
          <p:nvPr/>
        </p:nvPicPr>
        <p:blipFill>
          <a:blip r:embed="rId4"/>
          <a:stretch>
            <a:fillRect/>
          </a:stretch>
        </p:blipFill>
        <p:spPr>
          <a:xfrm>
            <a:off x="386385" y="691182"/>
            <a:ext cx="6095832" cy="2398542"/>
          </a:xfrm>
          <a:prstGeom prst="rect">
            <a:avLst/>
          </a:prstGeom>
        </p:spPr>
      </p:pic>
      <p:pic>
        <p:nvPicPr>
          <p:cNvPr id="9" name="图片 8">
            <a:extLst>
              <a:ext uri="{FF2B5EF4-FFF2-40B4-BE49-F238E27FC236}">
                <a16:creationId xmlns:a16="http://schemas.microsoft.com/office/drawing/2014/main" id="{94166B7E-E388-6EF0-94D6-6D5466352207}"/>
              </a:ext>
            </a:extLst>
          </p:cNvPr>
          <p:cNvPicPr>
            <a:picLocks noChangeAspect="1"/>
          </p:cNvPicPr>
          <p:nvPr/>
        </p:nvPicPr>
        <p:blipFill>
          <a:blip r:embed="rId5"/>
          <a:stretch>
            <a:fillRect/>
          </a:stretch>
        </p:blipFill>
        <p:spPr>
          <a:xfrm>
            <a:off x="965578" y="3073444"/>
            <a:ext cx="5275920" cy="1176255"/>
          </a:xfrm>
          <a:prstGeom prst="rect">
            <a:avLst/>
          </a:prstGeom>
        </p:spPr>
      </p:pic>
    </p:spTree>
    <p:extLst>
      <p:ext uri="{BB962C8B-B14F-4D97-AF65-F5344CB8AC3E}">
        <p14:creationId xmlns:p14="http://schemas.microsoft.com/office/powerpoint/2010/main" val="369872539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dirty="0"/>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文档" ma:contentTypeID="0x010100FF98283A348EAA4681681225CA511FFF" ma:contentTypeVersion="0" ma:contentTypeDescription="新建文档。" ma:contentTypeScope="" ma:versionID="07065f2ef4e855c5d8a56d0ec95b056e">
  <xsd:schema xmlns:xsd="http://www.w3.org/2001/XMLSchema" xmlns:xs="http://www.w3.org/2001/XMLSchema" xmlns:p="http://schemas.microsoft.com/office/2006/metadata/properties" targetNamespace="http://schemas.microsoft.com/office/2006/metadata/properties" ma:root="true" ma:fieldsID="61074cb90c03f6ce5bb87698fb61fd1d">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A118471-230D-4258-9882-4F9CB3B42FE2}">
  <ds:schemaRefs>
    <ds:schemaRef ds:uri="http://www.w3.org/XML/1998/namespace"/>
    <ds:schemaRef ds:uri="http://purl.org/dc/terms/"/>
    <ds:schemaRef ds:uri="http://schemas.microsoft.com/office/2006/documentManagement/types"/>
    <ds:schemaRef ds:uri="http://purl.org/dc/dcmitype/"/>
    <ds:schemaRef ds:uri="http://schemas.microsoft.com/office/2006/metadata/properties"/>
    <ds:schemaRef ds:uri="http://purl.org/dc/elements/1.1/"/>
    <ds:schemaRef ds:uri="http://schemas.microsoft.com/office/infopath/2007/PartnerControls"/>
    <ds:schemaRef ds:uri="http://schemas.openxmlformats.org/package/2006/metadata/core-properties"/>
    <ds:schemaRef ds:uri="b3effa84-79e7-479a-9137-cdcfd446ce12"/>
  </ds:schemaRefs>
</ds:datastoreItem>
</file>

<file path=customXml/itemProps2.xml><?xml version="1.0" encoding="utf-8"?>
<ds:datastoreItem xmlns:ds="http://schemas.openxmlformats.org/officeDocument/2006/customXml" ds:itemID="{2017ED62-3E32-4A53-B548-41E9BE05D3A2}">
  <ds:schemaRefs>
    <ds:schemaRef ds:uri="http://schemas.microsoft.com/sharepoint/v3/contenttype/forms"/>
  </ds:schemaRefs>
</ds:datastoreItem>
</file>

<file path=customXml/itemProps3.xml><?xml version="1.0" encoding="utf-8"?>
<ds:datastoreItem xmlns:ds="http://schemas.openxmlformats.org/officeDocument/2006/customXml" ds:itemID="{30116682-043A-40C7-9019-64955B39E4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TotalTime>29627</TotalTime>
  <Words>2764</Words>
  <Application>Microsoft Office PowerPoint</Application>
  <PresentationFormat>宽屏</PresentationFormat>
  <Paragraphs>288</Paragraphs>
  <Slides>25</Slides>
  <Notes>24</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25</vt:i4>
      </vt:variant>
    </vt:vector>
  </HeadingPairs>
  <TitlesOfParts>
    <vt:vector size="30" baseType="lpstr">
      <vt:lpstr>-apple-system</vt:lpstr>
      <vt:lpstr>等线</vt:lpstr>
      <vt:lpstr>Arial</vt:lpstr>
      <vt:lpstr>Times New Roman</vt:lpstr>
      <vt:lpstr>Office 主题​​</vt:lpstr>
      <vt:lpstr>ANY2ANY: Trends in Multimodal Models</vt:lpstr>
      <vt:lpstr>Introduction</vt:lpstr>
      <vt:lpstr>Introduction</vt:lpstr>
      <vt:lpstr>Introduction</vt:lpstr>
      <vt:lpstr>Introduction</vt:lpstr>
      <vt:lpstr>Outline</vt:lpstr>
      <vt:lpstr>Chameleon(META)</vt:lpstr>
      <vt:lpstr>Chameleon</vt:lpstr>
      <vt:lpstr>Chameleon</vt:lpstr>
      <vt:lpstr>Chameleon</vt:lpstr>
      <vt:lpstr>Emu3(BAAI)</vt:lpstr>
      <vt:lpstr>Emu3</vt:lpstr>
      <vt:lpstr>Emu3</vt:lpstr>
      <vt:lpstr>Outline</vt:lpstr>
      <vt:lpstr>Transfusion</vt:lpstr>
      <vt:lpstr>Transfusion</vt:lpstr>
      <vt:lpstr>Transfusion</vt:lpstr>
      <vt:lpstr>Transfusion</vt:lpstr>
      <vt:lpstr>Transfusion</vt:lpstr>
      <vt:lpstr>Show -o</vt:lpstr>
      <vt:lpstr>Show -o</vt:lpstr>
      <vt:lpstr>Show -o</vt:lpstr>
      <vt:lpstr>Conclusion</vt:lpstr>
      <vt:lpstr>Conclusion</vt:lpstr>
      <vt:lpstr>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软件学院党课学习报告</dc:title>
  <dc:creator>Lu Sheng</dc:creator>
  <cp:lastModifiedBy>xiker T</cp:lastModifiedBy>
  <cp:revision>3268</cp:revision>
  <cp:lastPrinted>2020-09-07T05:57:12Z</cp:lastPrinted>
  <dcterms:created xsi:type="dcterms:W3CDTF">2019-11-05T12:08:40Z</dcterms:created>
  <dcterms:modified xsi:type="dcterms:W3CDTF">2024-10-14T06:57:04Z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0x010100FF98283A348EAA4681681225CA511FFF</vt:lpwstr>
  </property>
</Properties>
</file>